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4794" r:id="rId5"/>
    <p:sldMasterId id="2147483649" r:id="rId6"/>
    <p:sldMasterId id="2147484781" r:id="rId7"/>
  </p:sldMasterIdLst>
  <p:notesMasterIdLst>
    <p:notesMasterId r:id="rId20"/>
  </p:notesMasterIdLst>
  <p:sldIdLst>
    <p:sldId id="4213" r:id="rId8"/>
    <p:sldId id="4216" r:id="rId9"/>
    <p:sldId id="4174" r:id="rId10"/>
    <p:sldId id="4176" r:id="rId11"/>
    <p:sldId id="4177" r:id="rId12"/>
    <p:sldId id="4202" r:id="rId13"/>
    <p:sldId id="4179" r:id="rId14"/>
    <p:sldId id="4178" r:id="rId15"/>
    <p:sldId id="4203" r:id="rId16"/>
    <p:sldId id="4207" r:id="rId17"/>
    <p:sldId id="4208" r:id="rId18"/>
    <p:sldId id="4187" r:id="rId19"/>
  </p:sldIdLst>
  <p:sldSz cx="12192000" cy="6858000"/>
  <p:notesSz cx="6797675" cy="9928225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8D70274-14A2-4ED5-8CF5-9B92D8E5A80A}">
          <p14:sldIdLst>
            <p14:sldId id="4213"/>
            <p14:sldId id="4216"/>
            <p14:sldId id="4174"/>
            <p14:sldId id="4176"/>
            <p14:sldId id="4177"/>
            <p14:sldId id="4202"/>
            <p14:sldId id="4179"/>
            <p14:sldId id="4178"/>
            <p14:sldId id="4203"/>
            <p14:sldId id="4207"/>
            <p14:sldId id="4208"/>
            <p14:sldId id="41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ина Вадимовна Ковальчученко" initials="ДВК" lastIdx="16" clrIdx="0">
    <p:extLst>
      <p:ext uri="{19B8F6BF-5375-455C-9EA6-DF929625EA0E}">
        <p15:presenceInfo xmlns:p15="http://schemas.microsoft.com/office/powerpoint/2012/main" userId="S::kovalchuchenkodv@sch1222.ru::333f6ef7-5f06-4235-997c-32b4221d11a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69"/>
    <a:srgbClr val="5E595D"/>
    <a:srgbClr val="00E6BE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599B73-CA2D-4C5A-AF8F-36FBFE9D7FEE}" v="3" dt="2023-03-07T20:46:55.8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0" autoAdjust="0"/>
    <p:restoredTop sz="91454" autoAdjust="0"/>
  </p:normalViewPr>
  <p:slideViewPr>
    <p:cSldViewPr snapToGrid="0">
      <p:cViewPr varScale="1">
        <p:scale>
          <a:sx n="52" d="100"/>
          <a:sy n="52" d="100"/>
        </p:scale>
        <p:origin x="328" y="60"/>
      </p:cViewPr>
      <p:guideLst>
        <p:guide orient="horz" pos="2160"/>
        <p:guide pos="5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korikova Maria RUMO" userId="e675f56b-a410-41de-b5b4-b103a38ed156" providerId="ADAL" clId="{A2599B73-CA2D-4C5A-AF8F-36FBFE9D7FEE}"/>
    <pc:docChg chg="undo custSel addSld delSld modSld modSection">
      <pc:chgData name="Skorikova Maria RUMO" userId="e675f56b-a410-41de-b5b4-b103a38ed156" providerId="ADAL" clId="{A2599B73-CA2D-4C5A-AF8F-36FBFE9D7FEE}" dt="2023-03-10T13:17:25.114" v="77"/>
      <pc:docMkLst>
        <pc:docMk/>
      </pc:docMkLst>
      <pc:sldChg chg="modSp mod">
        <pc:chgData name="Skorikova Maria RUMO" userId="e675f56b-a410-41de-b5b4-b103a38ed156" providerId="ADAL" clId="{A2599B73-CA2D-4C5A-AF8F-36FBFE9D7FEE}" dt="2023-03-10T13:17:25.114" v="77"/>
        <pc:sldMkLst>
          <pc:docMk/>
          <pc:sldMk cId="3654950916" sldId="4178"/>
        </pc:sldMkLst>
        <pc:spChg chg="mod">
          <ac:chgData name="Skorikova Maria RUMO" userId="e675f56b-a410-41de-b5b4-b103a38ed156" providerId="ADAL" clId="{A2599B73-CA2D-4C5A-AF8F-36FBFE9D7FEE}" dt="2023-03-10T13:17:25.114" v="77"/>
          <ac:spMkLst>
            <pc:docMk/>
            <pc:sldMk cId="3654950916" sldId="4178"/>
            <ac:spMk id="5" creationId="{4911B13E-0283-C775-52AC-9784CE9ACC03}"/>
          </ac:spMkLst>
        </pc:spChg>
        <pc:spChg chg="mod">
          <ac:chgData name="Skorikova Maria RUMO" userId="e675f56b-a410-41de-b5b4-b103a38ed156" providerId="ADAL" clId="{A2599B73-CA2D-4C5A-AF8F-36FBFE9D7FEE}" dt="2023-01-27T12:00:14.561" v="1" actId="13926"/>
          <ac:spMkLst>
            <pc:docMk/>
            <pc:sldMk cId="3654950916" sldId="4178"/>
            <ac:spMk id="9" creationId="{1D32ECA3-4923-45F8-9432-03EFD5E72031}"/>
          </ac:spMkLst>
        </pc:spChg>
      </pc:sldChg>
      <pc:sldChg chg="modSp mod">
        <pc:chgData name="Skorikova Maria RUMO" userId="e675f56b-a410-41de-b5b4-b103a38ed156" providerId="ADAL" clId="{A2599B73-CA2D-4C5A-AF8F-36FBFE9D7FEE}" dt="2023-03-10T13:17:05.616" v="65"/>
        <pc:sldMkLst>
          <pc:docMk/>
          <pc:sldMk cId="2933870688" sldId="4179"/>
        </pc:sldMkLst>
        <pc:spChg chg="mod">
          <ac:chgData name="Skorikova Maria RUMO" userId="e675f56b-a410-41de-b5b4-b103a38ed156" providerId="ADAL" clId="{A2599B73-CA2D-4C5A-AF8F-36FBFE9D7FEE}" dt="2023-03-10T13:17:05.616" v="65"/>
          <ac:spMkLst>
            <pc:docMk/>
            <pc:sldMk cId="2933870688" sldId="4179"/>
            <ac:spMk id="11" creationId="{BBC62C68-A3B7-850D-24F6-85BEB0E1AC67}"/>
          </ac:spMkLst>
        </pc:spChg>
      </pc:sldChg>
      <pc:sldChg chg="add del">
        <pc:chgData name="Skorikova Maria RUMO" userId="e675f56b-a410-41de-b5b4-b103a38ed156" providerId="ADAL" clId="{A2599B73-CA2D-4C5A-AF8F-36FBFE9D7FEE}" dt="2023-03-07T20:47:18.803" v="58" actId="2696"/>
        <pc:sldMkLst>
          <pc:docMk/>
          <pc:sldMk cId="3093135676" sldId="4190"/>
        </pc:sldMkLst>
      </pc:sldChg>
      <pc:sldChg chg="new del">
        <pc:chgData name="Skorikova Maria RUMO" userId="e675f56b-a410-41de-b5b4-b103a38ed156" providerId="ADAL" clId="{A2599B73-CA2D-4C5A-AF8F-36FBFE9D7FEE}" dt="2023-03-07T20:46:57.802" v="57" actId="47"/>
        <pc:sldMkLst>
          <pc:docMk/>
          <pc:sldMk cId="1587628057" sldId="4217"/>
        </pc:sldMkLst>
      </pc:sldChg>
      <pc:sldChg chg="addSp delSp modSp add del mod">
        <pc:chgData name="Skorikova Maria RUMO" userId="e675f56b-a410-41de-b5b4-b103a38ed156" providerId="ADAL" clId="{A2599B73-CA2D-4C5A-AF8F-36FBFE9D7FEE}" dt="2023-02-28T13:26:32.575" v="54" actId="47"/>
        <pc:sldMkLst>
          <pc:docMk/>
          <pc:sldMk cId="2358676798" sldId="4217"/>
        </pc:sldMkLst>
        <pc:spChg chg="add del mod">
          <ac:chgData name="Skorikova Maria RUMO" userId="e675f56b-a410-41de-b5b4-b103a38ed156" providerId="ADAL" clId="{A2599B73-CA2D-4C5A-AF8F-36FBFE9D7FEE}" dt="2023-02-28T13:16:46.234" v="7" actId="478"/>
          <ac:spMkLst>
            <pc:docMk/>
            <pc:sldMk cId="2358676798" sldId="4217"/>
            <ac:spMk id="6" creationId="{AC5D2CA4-3C99-CE97-6584-D499010979DC}"/>
          </ac:spMkLst>
        </pc:spChg>
        <pc:spChg chg="mod">
          <ac:chgData name="Skorikova Maria RUMO" userId="e675f56b-a410-41de-b5b4-b103a38ed156" providerId="ADAL" clId="{A2599B73-CA2D-4C5A-AF8F-36FBFE9D7FEE}" dt="2023-02-28T13:19:47.114" v="35" actId="207"/>
          <ac:spMkLst>
            <pc:docMk/>
            <pc:sldMk cId="2358676798" sldId="4217"/>
            <ac:spMk id="7" creationId="{23E2CC88-74BD-D6AA-1BAC-FC9D7A40A445}"/>
          </ac:spMkLst>
        </pc:spChg>
        <pc:spChg chg="del">
          <ac:chgData name="Skorikova Maria RUMO" userId="e675f56b-a410-41de-b5b4-b103a38ed156" providerId="ADAL" clId="{A2599B73-CA2D-4C5A-AF8F-36FBFE9D7FEE}" dt="2023-02-28T13:16:39.351" v="4" actId="478"/>
          <ac:spMkLst>
            <pc:docMk/>
            <pc:sldMk cId="2358676798" sldId="4217"/>
            <ac:spMk id="10" creationId="{E5FA4747-565A-7D48-2916-52137AB373A5}"/>
          </ac:spMkLst>
        </pc:spChg>
        <pc:spChg chg="mod">
          <ac:chgData name="Skorikova Maria RUMO" userId="e675f56b-a410-41de-b5b4-b103a38ed156" providerId="ADAL" clId="{A2599B73-CA2D-4C5A-AF8F-36FBFE9D7FEE}" dt="2023-02-28T13:20:32.945" v="47" actId="1076"/>
          <ac:spMkLst>
            <pc:docMk/>
            <pc:sldMk cId="2358676798" sldId="4217"/>
            <ac:spMk id="12" creationId="{C8E6EA38-CC7E-4420-BB52-BBD4692524D4}"/>
          </ac:spMkLst>
        </pc:spChg>
        <pc:spChg chg="del mod">
          <ac:chgData name="Skorikova Maria RUMO" userId="e675f56b-a410-41de-b5b4-b103a38ed156" providerId="ADAL" clId="{A2599B73-CA2D-4C5A-AF8F-36FBFE9D7FEE}" dt="2023-02-28T13:16:53.843" v="11" actId="478"/>
          <ac:spMkLst>
            <pc:docMk/>
            <pc:sldMk cId="2358676798" sldId="4217"/>
            <ac:spMk id="18" creationId="{D6655190-CAAB-21CE-7B9A-19E7343885D4}"/>
          </ac:spMkLst>
        </pc:spChg>
        <pc:picChg chg="mod">
          <ac:chgData name="Skorikova Maria RUMO" userId="e675f56b-a410-41de-b5b4-b103a38ed156" providerId="ADAL" clId="{A2599B73-CA2D-4C5A-AF8F-36FBFE9D7FEE}" dt="2023-02-28T13:17:48.605" v="32" actId="1076"/>
          <ac:picMkLst>
            <pc:docMk/>
            <pc:sldMk cId="2358676798" sldId="4217"/>
            <ac:picMk id="2" creationId="{89D2D483-349A-018F-1529-36C150BD37C9}"/>
          </ac:picMkLst>
        </pc:picChg>
        <pc:picChg chg="del mod">
          <ac:chgData name="Skorikova Maria RUMO" userId="e675f56b-a410-41de-b5b4-b103a38ed156" providerId="ADAL" clId="{A2599B73-CA2D-4C5A-AF8F-36FBFE9D7FEE}" dt="2023-02-28T13:20:00.446" v="38" actId="478"/>
          <ac:picMkLst>
            <pc:docMk/>
            <pc:sldMk cId="2358676798" sldId="4217"/>
            <ac:picMk id="3" creationId="{94045487-5C95-12D1-0960-E76C11D485A1}"/>
          </ac:picMkLst>
        </pc:picChg>
        <pc:picChg chg="del mod">
          <ac:chgData name="Skorikova Maria RUMO" userId="e675f56b-a410-41de-b5b4-b103a38ed156" providerId="ADAL" clId="{A2599B73-CA2D-4C5A-AF8F-36FBFE9D7FEE}" dt="2023-02-28T13:20:39.654" v="48" actId="478"/>
          <ac:picMkLst>
            <pc:docMk/>
            <pc:sldMk cId="2358676798" sldId="4217"/>
            <ac:picMk id="5" creationId="{9D93CEC1-1ABD-4F7A-92CE-D4B07820A918}"/>
          </ac:picMkLst>
        </pc:picChg>
        <pc:picChg chg="add mod ord">
          <ac:chgData name="Skorikova Maria RUMO" userId="e675f56b-a410-41de-b5b4-b103a38ed156" providerId="ADAL" clId="{A2599B73-CA2D-4C5A-AF8F-36FBFE9D7FEE}" dt="2023-02-28T13:17:31.923" v="30" actId="171"/>
          <ac:picMkLst>
            <pc:docMk/>
            <pc:sldMk cId="2358676798" sldId="4217"/>
            <ac:picMk id="9" creationId="{D44C8462-5070-AB03-21D2-DDC36E963436}"/>
          </ac:picMkLst>
        </pc:picChg>
        <pc:picChg chg="add mod ord">
          <ac:chgData name="Skorikova Maria RUMO" userId="e675f56b-a410-41de-b5b4-b103a38ed156" providerId="ADAL" clId="{A2599B73-CA2D-4C5A-AF8F-36FBFE9D7FEE}" dt="2023-02-28T13:20:45.837" v="53" actId="171"/>
          <ac:picMkLst>
            <pc:docMk/>
            <pc:sldMk cId="2358676798" sldId="4217"/>
            <ac:picMk id="11" creationId="{EEC0EF96-2BD4-75BC-604C-C2C5F56295BD}"/>
          </ac:picMkLst>
        </pc:picChg>
        <pc:cxnChg chg="del">
          <ac:chgData name="Skorikova Maria RUMO" userId="e675f56b-a410-41de-b5b4-b103a38ed156" providerId="ADAL" clId="{A2599B73-CA2D-4C5A-AF8F-36FBFE9D7FEE}" dt="2023-02-28T13:16:49.456" v="9" actId="478"/>
          <ac:cxnSpMkLst>
            <pc:docMk/>
            <pc:sldMk cId="2358676798" sldId="4217"/>
            <ac:cxnSpMk id="14" creationId="{167A158A-A733-792D-2221-7E37CF41486E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spcAft>
                <a:spcPts val="600"/>
              </a:spcAft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spcAft>
                <a:spcPts val="600"/>
              </a:spcAft>
              <a:defRPr sz="1200"/>
            </a:lvl1pPr>
          </a:lstStyle>
          <a:p>
            <a:pPr>
              <a:defRPr/>
            </a:pPr>
            <a:fld id="{1CD21647-3907-48F4-8324-BD5C5AE4467A}" type="datetimeFigureOut">
              <a:rPr lang="de-DE"/>
              <a:pPr>
                <a:defRPr/>
              </a:pPr>
              <a:t>10.03.2023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spcAft>
                <a:spcPts val="600"/>
              </a:spcAft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spcAft>
                <a:spcPts val="600"/>
              </a:spcAft>
              <a:defRPr sz="1200"/>
            </a:lvl1pPr>
          </a:lstStyle>
          <a:p>
            <a:pPr>
              <a:defRPr/>
            </a:pPr>
            <a:fld id="{201A48D2-05E1-427F-86AE-0CBA5B27E11C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7779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1A48D2-05E1-427F-86AE-0CBA5B27E11C}" type="slidenum">
              <a:rPr lang="de-CH" smtClean="0"/>
              <a:pPr>
                <a:defRPr/>
              </a:pPr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092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1A48D2-05E1-427F-86AE-0CBA5B27E11C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4902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1A48D2-05E1-427F-86AE-0CBA5B27E11C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6921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1A48D2-05E1-427F-86AE-0CBA5B27E11C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3910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owerpoint_land_1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67"/>
            <a:ext cx="5314975" cy="685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powerpoint_land_1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"/>
          <a:stretch/>
        </p:blipFill>
        <p:spPr bwMode="auto">
          <a:xfrm>
            <a:off x="3071664" y="567"/>
            <a:ext cx="9120336" cy="685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1" y="5927726"/>
            <a:ext cx="5616000" cy="360363"/>
          </a:xfrm>
        </p:spPr>
        <p:txBody>
          <a:bodyPr wrap="none"/>
          <a:lstStyle>
            <a:lvl1pPr marL="0" indent="0">
              <a:buFont typeface="Arial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DE" noProof="0"/>
              <a:t>Master-Untertitelformat bearbeiten</a:t>
            </a:r>
            <a:endParaRPr lang="en-US" noProof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916518" y="4035426"/>
            <a:ext cx="9596967" cy="4222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6619200" y="5929200"/>
            <a:ext cx="3696000" cy="360000"/>
          </a:xfrm>
        </p:spPr>
        <p:txBody>
          <a:bodyPr tIns="0" rIns="0" bIns="0" anchor="t">
            <a:normAutofit/>
          </a:bodyPr>
          <a:lstStyle>
            <a:lvl1pPr algn="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57733" y="88901"/>
            <a:ext cx="2819400" cy="58531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7418" y="88901"/>
            <a:ext cx="8257116" cy="58531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481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D61A4-BD9B-9926-F325-B864411EE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F246B1-3AAE-3153-A62E-86B0E9F2B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20B8E-CD70-1E6C-3634-BA6FFF3C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CD89AD-8051-AA4A-8167-78ED0AF1E527}" type="datetimeFigureOut">
              <a:rPr lang="en-RU" smtClean="0"/>
              <a:t>03/10/2023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8CD33-51B7-E437-D7E2-5F1A86FD2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E2A5F-CE0C-0576-41D6-548C39F30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1E6C4E-152C-7244-B394-086E7CD87A1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48686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1341-D9BB-501E-CDEA-FF3D3A277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F4B1-7142-28D8-D076-42DE9FA99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98B59-731E-A53D-7ED5-17814E8128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CD89AD-8051-AA4A-8167-78ED0AF1E527}" type="datetimeFigureOut">
              <a:rPr lang="en-RU" smtClean="0"/>
              <a:t>03/10/2023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6316F-A7F6-87A9-6856-1B8EE679E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722AF-F6B2-33A5-8C4C-1623C9879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1E6C4E-152C-7244-B394-086E7CD87A1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55445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342C4-4AAB-6BC2-937E-0DE157A2B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55C7B-B540-D3A8-42CD-3E5C208E7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EECFC-9B02-4011-4561-3279CAE3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CD89AD-8051-AA4A-8167-78ED0AF1E527}" type="datetimeFigureOut">
              <a:rPr lang="en-RU" smtClean="0"/>
              <a:t>03/10/2023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F31E7-07EC-2D0D-533E-1E55F3F7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BB604-9013-732C-3ECA-B4DA8980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1E6C4E-152C-7244-B394-086E7CD87A1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85635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E3D16-0162-717D-5127-0F4FCA95E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6AD03-6B2C-979E-42FB-96D63F74C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762984-D082-E727-B684-C47C20AB3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12A50-FF7E-D24F-1F52-630365EF29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CD89AD-8051-AA4A-8167-78ED0AF1E527}" type="datetimeFigureOut">
              <a:rPr lang="en-RU" smtClean="0"/>
              <a:t>03/10/2023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A5B7F-7632-129C-55AF-706C051BB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C125E-847A-64DC-4EF8-81B19AF0A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1E6C4E-152C-7244-B394-086E7CD87A1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946343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0402D-70E4-C9E3-782B-7EAFC454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248C3-6D73-9461-7643-D74BC4D79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567F04-EC1A-2AB2-083D-745787751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175839-DA69-1DDF-507A-E46A9CE85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04E29B-9FCF-0BA7-F9A2-DA60CBF0FF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886B54-96BF-C604-D417-1C87C585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CD89AD-8051-AA4A-8167-78ED0AF1E527}" type="datetimeFigureOut">
              <a:rPr lang="en-RU" smtClean="0"/>
              <a:t>03/10/2023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38B63F-7763-797F-50CA-6F16573DC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B12D48-9910-5015-1E51-C2341AB72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1E6C4E-152C-7244-B394-086E7CD87A1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82782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6C722-3B5D-2AB1-7551-63E1BB3AC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3AA975-4007-F9F7-4254-A8640516B9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CD89AD-8051-AA4A-8167-78ED0AF1E527}" type="datetimeFigureOut">
              <a:rPr lang="en-RU" smtClean="0"/>
              <a:t>03/10/2023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A908B-146C-8665-FCD0-2BBEF19AB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CE62D-F920-16B5-7B48-4E54109C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1E6C4E-152C-7244-B394-086E7CD87A1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60681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5AB8BD-87F4-75B3-BAE4-584303444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CD89AD-8051-AA4A-8167-78ED0AF1E527}" type="datetimeFigureOut">
              <a:rPr lang="en-RU" smtClean="0"/>
              <a:t>03/10/2023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553751-2E07-E09B-6673-DBC19932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AD79D-CEBA-2C86-7157-C826A6C6F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1E6C4E-152C-7244-B394-086E7CD87A1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59330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11" y="1214422"/>
            <a:ext cx="11279716" cy="4730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56217" y="6457183"/>
            <a:ext cx="7670800" cy="3762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390FB-0D8B-3E29-6D8C-CA19DBD4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11F4D-0413-14DA-B4A5-CEA2D8EC6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B3500-1AA7-F9CD-B8E1-757925C5B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4E6D1-B77D-0904-DE48-B4E815484D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CD89AD-8051-AA4A-8167-78ED0AF1E527}" type="datetimeFigureOut">
              <a:rPr lang="en-RU" smtClean="0"/>
              <a:t>03/10/2023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90576-2E0F-2A46-373A-4AB258914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B9D13-EAAE-B578-8F85-DD480446D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1E6C4E-152C-7244-B394-086E7CD87A1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07232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4D85D-51CD-2B2F-159D-9BFB04231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BC2924-0E03-9AD8-081B-EB417369F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8B1D26-74A4-76BE-F592-9BF5607F6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3D6B2-9B1B-F97E-0826-B7444DFEA5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CD89AD-8051-AA4A-8167-78ED0AF1E527}" type="datetimeFigureOut">
              <a:rPr lang="en-RU" smtClean="0"/>
              <a:t>03/10/2023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85B35-AE7E-04A6-3C97-09F9A44F9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E8040-8DA5-4A59-EC79-1589D9D4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1E6C4E-152C-7244-B394-086E7CD87A1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10051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8EFDD-238D-7FF9-007F-3228DB469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04677-734E-983C-C104-6139A8637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4A576-BB0D-12B4-CDD6-141C6FA1E5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CD89AD-8051-AA4A-8167-78ED0AF1E527}" type="datetimeFigureOut">
              <a:rPr lang="en-RU" smtClean="0"/>
              <a:t>03/10/2023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F8145-927F-C1A2-1535-9C4954175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AA76A-F608-FB89-D214-AA10E4DF2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1E6C4E-152C-7244-B394-086E7CD87A1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85056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13A406-A5D4-3D1D-6E1C-6EC48E836D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EA1893-B6CA-131B-244D-3B7449ED2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6AB84-DCF2-F847-233E-FE41F5CB9D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CD89AD-8051-AA4A-8167-78ED0AF1E527}" type="datetimeFigureOut">
              <a:rPr lang="en-RU" smtClean="0"/>
              <a:t>03/10/2023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B7A48-7CF1-698A-A7D9-8442379BA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857B0-4677-392F-57DE-16A5CE16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1E6C4E-152C-7244-B394-086E7CD87A1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36097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itelbild ne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Logo neu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3968" y="2949575"/>
            <a:ext cx="181821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1" y="5927726"/>
            <a:ext cx="5616000" cy="360363"/>
          </a:xfrm>
        </p:spPr>
        <p:txBody>
          <a:bodyPr wrap="none">
            <a:normAutofit/>
          </a:bodyPr>
          <a:lstStyle>
            <a:lvl1pPr marL="0" indent="0">
              <a:buFont typeface="Arial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916518" y="4035426"/>
            <a:ext cx="9596967" cy="422275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6619200" y="5929200"/>
            <a:ext cx="3696000" cy="360000"/>
          </a:xfrm>
        </p:spPr>
        <p:txBody>
          <a:bodyPr tIns="0" rIns="0" bIns="0" anchor="t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6217" y="6440029"/>
            <a:ext cx="7670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2200" b="1" cap="none" baseline="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6217" y="6440029"/>
            <a:ext cx="7670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7417" y="1211263"/>
            <a:ext cx="5537200" cy="47307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7818" y="1211263"/>
            <a:ext cx="5539316" cy="47307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6217" y="6440029"/>
            <a:ext cx="7670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056217" y="6440029"/>
            <a:ext cx="7670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6217" y="6440029"/>
            <a:ext cx="7670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2200" b="1" cap="none" baseline="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6217" y="6440029"/>
            <a:ext cx="7670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6217" y="6440029"/>
            <a:ext cx="7670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6217" y="6440029"/>
            <a:ext cx="7670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6217" y="6440029"/>
            <a:ext cx="7670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57733" y="88901"/>
            <a:ext cx="2819400" cy="5853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7418" y="88901"/>
            <a:ext cx="8257116" cy="58531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6217" y="6440029"/>
            <a:ext cx="7670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418" y="88900"/>
            <a:ext cx="11271249" cy="812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7417" y="1211263"/>
            <a:ext cx="5537200" cy="473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37818" y="1211264"/>
            <a:ext cx="5539316" cy="228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37818" y="3652839"/>
            <a:ext cx="5539316" cy="228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056217" y="6440029"/>
            <a:ext cx="7670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owerpoint_land_1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67"/>
            <a:ext cx="5314975" cy="685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powerpoint_land_1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"/>
          <a:stretch/>
        </p:blipFill>
        <p:spPr bwMode="auto">
          <a:xfrm>
            <a:off x="3071664" y="567"/>
            <a:ext cx="9120336" cy="685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1" y="5927726"/>
            <a:ext cx="5616000" cy="360363"/>
          </a:xfrm>
        </p:spPr>
        <p:txBody>
          <a:bodyPr wrap="none"/>
          <a:lstStyle>
            <a:lvl1pPr marL="0" indent="0">
              <a:buFont typeface="Arial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DE" noProof="0"/>
              <a:t>Master-Untertitelformat bearbeiten</a:t>
            </a:r>
            <a:endParaRPr lang="en-US" noProof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916518" y="4035426"/>
            <a:ext cx="9596967" cy="4222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6619200" y="5929200"/>
            <a:ext cx="3696000" cy="360000"/>
          </a:xfrm>
        </p:spPr>
        <p:txBody>
          <a:bodyPr tIns="0" rIns="0" bIns="0" anchor="t">
            <a:normAutofit/>
          </a:bodyPr>
          <a:lstStyle>
            <a:lvl1pPr algn="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335213062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11" y="1214422"/>
            <a:ext cx="11279716" cy="4730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56217" y="6457183"/>
            <a:ext cx="7670800" cy="3762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496196239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2200" b="1" cap="none" baseline="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4137129693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7417" y="1211263"/>
            <a:ext cx="5537200" cy="47307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7818" y="1211263"/>
            <a:ext cx="5539316" cy="47307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157461012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7417" y="1211263"/>
            <a:ext cx="5537200" cy="47307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7818" y="1211263"/>
            <a:ext cx="5539316" cy="47307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0" indent="0">
              <a:buNone/>
              <a:defRPr lang="en-US" sz="2000" b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 anchor="ctr" anchorCtr="0">
            <a:normAutofit/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777639638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593556803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4250710013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435555615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989333470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484265156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57733" y="88901"/>
            <a:ext cx="2819400" cy="58531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7418" y="88901"/>
            <a:ext cx="8257116" cy="58531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414281450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0" indent="0">
              <a:buNone/>
              <a:defRPr lang="en-US" sz="2000" b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 anchor="ctr" anchorCtr="0">
            <a:normAutofit/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18" Type="http://schemas.openxmlformats.org/officeDocument/2006/relationships/image" Target="../media/image8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5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ags" Target="../tags/tag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ags" Target="../tags/tag6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3F5A549-4178-4554-AED2-BCF30B7941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5288988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95" imgH="396" progId="TCLayout.ActiveDocument.1">
                  <p:embed/>
                </p:oleObj>
              </mc:Choice>
              <mc:Fallback>
                <p:oleObj name="think-cell Slide" r:id="rId16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3F5A549-4178-4554-AED2-BCF30B7941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D224F08-A92B-43C5-9650-D79011D47C50}"/>
              </a:ext>
            </a:extLst>
          </p:cNvPr>
          <p:cNvSpPr/>
          <p:nvPr userDrawn="1">
            <p:custDataLst>
              <p:tags r:id="rId15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 w="6350" cap="flat" cmpd="sng" algn="ctr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151565"/>
            <a:ext cx="12191999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7418" y="88900"/>
            <a:ext cx="11271249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7418" y="1211263"/>
            <a:ext cx="11279716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  <a:endParaRPr lang="en-US" alt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6217" y="6458411"/>
            <a:ext cx="7670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 b="0"/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  <p:pic>
        <p:nvPicPr>
          <p:cNvPr id="3079" name="Picture 8" descr="new logo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6434" y="6403976"/>
            <a:ext cx="1176251" cy="34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064A83-0D7D-207E-A34D-64B6E11CC7D0}"/>
              </a:ext>
            </a:extLst>
          </p:cNvPr>
          <p:cNvSpPr/>
          <p:nvPr userDrawn="1"/>
        </p:nvSpPr>
        <p:spPr>
          <a:xfrm>
            <a:off x="9926425" y="6277558"/>
            <a:ext cx="1850709" cy="50293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RU" sz="1800" b="0" i="0" u="none" strike="noStrike" cap="none" spc="0" normalizeH="0" baseline="0">
              <a:ln>
                <a:noFill/>
              </a:ln>
              <a:solidFill>
                <a:srgbClr val="626469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91AC36-90E4-C24E-B797-81F59DC676B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162095" y="6342568"/>
            <a:ext cx="1513501" cy="4265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  <p:sldLayoutId id="2147484757" r:id="rId2"/>
    <p:sldLayoutId id="2147484758" r:id="rId3"/>
    <p:sldLayoutId id="2147484759" r:id="rId4"/>
    <p:sldLayoutId id="2147484760" r:id="rId5"/>
    <p:sldLayoutId id="2147484761" r:id="rId6"/>
    <p:sldLayoutId id="2147484762" r:id="rId7"/>
    <p:sldLayoutId id="2147484763" r:id="rId8"/>
    <p:sldLayoutId id="2147484764" r:id="rId9"/>
    <p:sldLayoutId id="2147484765" r:id="rId10"/>
    <p:sldLayoutId id="2147484766" r:id="rId11"/>
    <p:sldLayoutId id="2147484793" r:id="rId12"/>
  </p:sldLayoutIdLst>
  <p:transition>
    <p:wipe dir="r"/>
  </p:transition>
  <p:hf sldNum="0" hdr="0" dt="0"/>
  <p:txStyles>
    <p:titleStyle>
      <a:lvl1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●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27622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2pPr>
      <a:lvl3pPr marL="1144588" indent="-287338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19250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4pPr>
      <a:lvl5pPr marL="20939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511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30083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655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9227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>
            <a:extLst>
              <a:ext uri="{FF2B5EF4-FFF2-40B4-BE49-F238E27FC236}">
                <a16:creationId xmlns:a16="http://schemas.microsoft.com/office/drawing/2014/main" id="{5F212E0B-FDAA-B7BE-5608-E9AB5251D25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20809" cy="685267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3AA719A-83F8-A9DE-0E8B-9BAC4C3C7424}"/>
              </a:ext>
            </a:extLst>
          </p:cNvPr>
          <p:cNvSpPr/>
          <p:nvPr userDrawn="1"/>
        </p:nvSpPr>
        <p:spPr>
          <a:xfrm>
            <a:off x="9926425" y="6257894"/>
            <a:ext cx="1923068" cy="522602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RU" sz="1800" b="0" i="0" u="none" strike="noStrike" cap="none" spc="0" normalizeH="0" baseline="0">
              <a:ln>
                <a:noFill/>
              </a:ln>
              <a:solidFill>
                <a:srgbClr val="626469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3BDDE9-05DF-AAE7-77D2-73E7C282EEC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114711" y="6302589"/>
            <a:ext cx="1621912" cy="45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3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5" r:id="rId1"/>
    <p:sldLayoutId id="2147484796" r:id="rId2"/>
    <p:sldLayoutId id="2147484797" r:id="rId3"/>
    <p:sldLayoutId id="2147484798" r:id="rId4"/>
    <p:sldLayoutId id="2147484799" r:id="rId5"/>
    <p:sldLayoutId id="2147484800" r:id="rId6"/>
    <p:sldLayoutId id="2147484801" r:id="rId7"/>
    <p:sldLayoutId id="2147484802" r:id="rId8"/>
    <p:sldLayoutId id="2147484803" r:id="rId9"/>
    <p:sldLayoutId id="2147484804" r:id="rId10"/>
    <p:sldLayoutId id="2147484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BD5FF4A-67C4-4F41-A3E6-CD27A454F5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3913230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95" imgH="396" progId="TCLayout.ActiveDocument.1">
                  <p:embed/>
                </p:oleObj>
              </mc:Choice>
              <mc:Fallback>
                <p:oleObj name="think-cell Slide" r:id="rId16" imgW="395" imgH="39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BD5FF4A-67C4-4F41-A3E6-CD27A454F5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C2A11BD-0D9A-4DC0-B684-36B83576DAB9}"/>
              </a:ext>
            </a:extLst>
          </p:cNvPr>
          <p:cNvSpPr/>
          <p:nvPr userDrawn="1">
            <p:custDataLst>
              <p:tags r:id="rId15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 w="6350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4098" name="Picture 6" descr="Folienbild neu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6167438"/>
            <a:ext cx="12192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7418" y="88900"/>
            <a:ext cx="11271249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7418" y="1211263"/>
            <a:ext cx="11279716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6217" y="6440029"/>
            <a:ext cx="7670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91584" y="6483350"/>
            <a:ext cx="742949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Aft>
                <a:spcPts val="600"/>
              </a:spcAft>
              <a:tabLst>
                <a:tab pos="441325" algn="l"/>
              </a:tabLst>
              <a:defRPr/>
            </a:pPr>
            <a:fld id="{3041ACBF-2812-49E3-B521-BE89A2E4D0C5}" type="slidenum">
              <a:rPr lang="en-US" sz="1200">
                <a:solidFill>
                  <a:srgbClr val="FFFFFF"/>
                </a:solidFill>
              </a:rPr>
              <a:pPr eaLnBrk="0" hangingPunct="0">
                <a:spcAft>
                  <a:spcPts val="600"/>
                </a:spcAft>
                <a:tabLst>
                  <a:tab pos="441325" algn="l"/>
                </a:tabLst>
                <a:defRPr/>
              </a:pPr>
              <a:t>‹#›</a:t>
            </a:fld>
            <a:r>
              <a:rPr lang="en-US" sz="1200">
                <a:solidFill>
                  <a:srgbClr val="FFFFFF"/>
                </a:solidFill>
              </a:rPr>
              <a:t>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9" r:id="rId1"/>
    <p:sldLayoutId id="2147484767" r:id="rId2"/>
    <p:sldLayoutId id="2147484768" r:id="rId3"/>
    <p:sldLayoutId id="2147484769" r:id="rId4"/>
    <p:sldLayoutId id="2147484770" r:id="rId5"/>
    <p:sldLayoutId id="2147484771" r:id="rId6"/>
    <p:sldLayoutId id="2147484772" r:id="rId7"/>
    <p:sldLayoutId id="2147484773" r:id="rId8"/>
    <p:sldLayoutId id="2147484774" r:id="rId9"/>
    <p:sldLayoutId id="2147484775" r:id="rId10"/>
    <p:sldLayoutId id="2147484776" r:id="rId11"/>
    <p:sldLayoutId id="2147484780" r:id="rId12"/>
  </p:sldLayoutIdLst>
  <p:transition>
    <p:wipe dir="r"/>
  </p:transition>
  <p:hf sldNum="0" hdr="0" dt="0"/>
  <p:txStyles>
    <p:titleStyle>
      <a:lvl1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●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276225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2pPr>
      <a:lvl3pPr marL="1144588" indent="-287338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19250" indent="-295275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4pPr>
      <a:lvl5pPr marL="2093913" indent="-295275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511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30083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655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9227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F077E58-5D06-4BF2-868A-4AACC9ACB83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1508996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95" imgH="396" progId="TCLayout.ActiveDocument.1">
                  <p:embed/>
                </p:oleObj>
              </mc:Choice>
              <mc:Fallback>
                <p:oleObj name="think-cell Slide" r:id="rId15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F077E58-5D06-4BF2-868A-4AACC9ACB8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AECD0E7-FBC1-4EA4-9558-8583C9258E2D}"/>
              </a:ext>
            </a:extLst>
          </p:cNvPr>
          <p:cNvSpPr/>
          <p:nvPr userDrawn="1">
            <p:custDataLst>
              <p:tags r:id="rId14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 w="6350" cap="flat" cmpd="sng" algn="ctr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074" name="Picture 7" descr="ppt_land_print_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173789"/>
            <a:ext cx="12192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7418" y="88900"/>
            <a:ext cx="11271249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7418" y="1211263"/>
            <a:ext cx="11279716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  <a:endParaRPr lang="en-US" alt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6217" y="6458411"/>
            <a:ext cx="76708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 b="0"/>
            </a:lvl1pPr>
          </a:lstStyle>
          <a:p>
            <a:pPr>
              <a:defRPr/>
            </a:pPr>
            <a:r>
              <a:rPr lang="en-US"/>
              <a:t>Classification: INTERNAL USE ONLY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91584" y="6483350"/>
            <a:ext cx="742949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Aft>
                <a:spcPts val="600"/>
              </a:spcAft>
              <a:tabLst>
                <a:tab pos="441325" algn="l"/>
              </a:tabLst>
              <a:defRPr/>
            </a:pPr>
            <a:fld id="{974B40FB-612E-435B-B627-187A21F7DD64}" type="slidenum">
              <a:rPr lang="en-US" sz="1200"/>
              <a:pPr eaLnBrk="0" hangingPunct="0">
                <a:spcAft>
                  <a:spcPts val="600"/>
                </a:spcAft>
                <a:tabLst>
                  <a:tab pos="441325" algn="l"/>
                </a:tabLst>
                <a:defRPr/>
              </a:pPr>
              <a:t>‹#›</a:t>
            </a:fld>
            <a:r>
              <a:rPr lang="en-US" sz="1200"/>
              <a:t>	</a:t>
            </a:r>
          </a:p>
        </p:txBody>
      </p:sp>
      <p:pic>
        <p:nvPicPr>
          <p:cNvPr id="3079" name="Picture 8" descr="new logo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6434" y="6403976"/>
            <a:ext cx="1176251" cy="34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108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2" r:id="rId1"/>
    <p:sldLayoutId id="2147484783" r:id="rId2"/>
    <p:sldLayoutId id="2147484784" r:id="rId3"/>
    <p:sldLayoutId id="2147484785" r:id="rId4"/>
    <p:sldLayoutId id="2147484786" r:id="rId5"/>
    <p:sldLayoutId id="2147484787" r:id="rId6"/>
    <p:sldLayoutId id="2147484788" r:id="rId7"/>
    <p:sldLayoutId id="2147484789" r:id="rId8"/>
    <p:sldLayoutId id="2147484790" r:id="rId9"/>
    <p:sldLayoutId id="2147484791" r:id="rId10"/>
    <p:sldLayoutId id="2147484792" r:id="rId11"/>
  </p:sldLayoutIdLst>
  <p:transition>
    <p:wipe dir="r"/>
  </p:transition>
  <p:hf sldNum="0" hdr="0" dt="0"/>
  <p:txStyles>
    <p:titleStyle>
      <a:lvl1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●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27622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2pPr>
      <a:lvl3pPr marL="1144588" indent="-287338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19250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4pPr>
      <a:lvl5pPr marL="20939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511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30083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655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9227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3DF789-F497-5BC8-9DDE-DB9C65F4C9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449" y="0"/>
            <a:ext cx="12288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08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12C9371-F209-431F-9B16-71025A3F25BE}"/>
              </a:ext>
            </a:extLst>
          </p:cNvPr>
          <p:cNvSpPr/>
          <p:nvPr/>
        </p:nvSpPr>
        <p:spPr>
          <a:xfrm>
            <a:off x="334511" y="1035005"/>
            <a:ext cx="482887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Для каждого поля устанавливается нормативный уровень осадков. </a:t>
            </a:r>
          </a:p>
          <a:p>
            <a:endParaRPr lang="ru-RU" sz="1600" dirty="0"/>
          </a:p>
          <a:p>
            <a:r>
              <a:rPr lang="ru-RU" sz="1600" b="1" dirty="0">
                <a:solidFill>
                  <a:srgbClr val="5E595D"/>
                </a:solidFill>
              </a:rPr>
              <a:t>Избыточные дожди</a:t>
            </a:r>
            <a:r>
              <a:rPr lang="ru-RU" sz="1600" b="1" dirty="0">
                <a:solidFill>
                  <a:schemeClr val="accent6"/>
                </a:solidFill>
              </a:rPr>
              <a:t>: </a:t>
            </a:r>
            <a:r>
              <a:rPr lang="ru-RU" sz="1600" dirty="0"/>
              <a:t>если сумма осадков достигла установленного уровня нормы</a:t>
            </a:r>
            <a:r>
              <a:rPr lang="en-US" sz="1600" dirty="0"/>
              <a:t>,</a:t>
            </a:r>
            <a:r>
              <a:rPr lang="ru-RU" sz="1600" dirty="0"/>
              <a:t> то за каждый мм осадков сверх установленного уровня начисляется выплата.</a:t>
            </a:r>
          </a:p>
          <a:p>
            <a:r>
              <a:rPr lang="ru-RU" sz="1600" dirty="0"/>
              <a:t>Выплата = (фактический уровень осадков – норма осадков) х % за мм</a:t>
            </a:r>
          </a:p>
          <a:p>
            <a:endParaRPr lang="ru-RU" sz="1600" dirty="0"/>
          </a:p>
          <a:p>
            <a:r>
              <a:rPr lang="ru-RU" sz="1600" b="1" dirty="0">
                <a:solidFill>
                  <a:srgbClr val="5E595D"/>
                </a:solidFill>
              </a:rPr>
              <a:t>Засуха</a:t>
            </a:r>
            <a:r>
              <a:rPr lang="ru-RU" sz="1600" b="1" dirty="0">
                <a:solidFill>
                  <a:schemeClr val="accent6"/>
                </a:solidFill>
              </a:rPr>
              <a:t>:</a:t>
            </a:r>
            <a:r>
              <a:rPr lang="ru-RU" sz="1600" dirty="0"/>
              <a:t> если сумма осадков за период не достигла этого уровня, за каждый мм осадков, необходимых для достижения установленного</a:t>
            </a:r>
          </a:p>
          <a:p>
            <a:r>
              <a:rPr lang="ru-RU" sz="1600" dirty="0"/>
              <a:t>нормативного уровня, начисляется выплата.</a:t>
            </a:r>
          </a:p>
          <a:p>
            <a:r>
              <a:rPr lang="ru-RU" sz="1600" dirty="0"/>
              <a:t>Выплата = (норма осадков – фактический уровень осадков) х % за мм</a:t>
            </a:r>
          </a:p>
          <a:p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69C57B-85D4-474A-82B7-D509E91143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08"/>
          <a:stretch/>
        </p:blipFill>
        <p:spPr>
          <a:xfrm>
            <a:off x="5407476" y="989849"/>
            <a:ext cx="6578555" cy="51554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964EC84-1D1E-E116-116B-96606109B791}"/>
              </a:ext>
            </a:extLst>
          </p:cNvPr>
          <p:cNvSpPr txBox="1">
            <a:spLocks/>
          </p:cNvSpPr>
          <p:nvPr/>
        </p:nvSpPr>
        <p:spPr bwMode="auto">
          <a:xfrm>
            <a:off x="379667" y="295714"/>
            <a:ext cx="6902137" cy="6038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kern="0">
                <a:solidFill>
                  <a:srgbClr val="007E69"/>
                </a:solidFill>
                <a:latin typeface="+mj-lt"/>
                <a:ea typeface="+mj-ea"/>
                <a:cs typeface="+mj-cs"/>
              </a:defRPr>
            </a:lvl1pPr>
            <a:lvl2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dirty="0"/>
              <a:t>Засуха и избыточные дожди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62B4EC-7827-2E51-5D67-C7AE57AE38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9439" y="239210"/>
            <a:ext cx="2365460" cy="72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18445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97C78E4-FADA-4ABE-AB02-6E4D2C1E000C}"/>
              </a:ext>
            </a:extLst>
          </p:cNvPr>
          <p:cNvSpPr/>
          <p:nvPr/>
        </p:nvSpPr>
        <p:spPr>
          <a:xfrm>
            <a:off x="165313" y="1009595"/>
            <a:ext cx="112773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E69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День с повышенной температурой — максимальная суточная температура равна или выше +33 °С.</a:t>
            </a:r>
          </a:p>
          <a:p>
            <a:pPr marL="285750" indent="-285750">
              <a:buClr>
                <a:srgbClr val="007E69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День с пониженной температурой — минимальная суточная температура равна или ниже -1 °С.</a:t>
            </a:r>
          </a:p>
          <a:p>
            <a:pPr marL="285750" indent="-285750">
              <a:buClr>
                <a:srgbClr val="007E69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Для каждого поля устанавливается нормативное количество дней с повышенной или пониженной температурой  в указанный период риска.</a:t>
            </a:r>
          </a:p>
          <a:p>
            <a:pPr marL="285750" indent="-285750">
              <a:buClr>
                <a:srgbClr val="007E69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За каждый следующий день с температурой  погодного риска начисляется выплата. </a:t>
            </a:r>
          </a:p>
          <a:p>
            <a:pPr marL="285750" indent="-285750">
              <a:buClr>
                <a:srgbClr val="007E69"/>
              </a:buClr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Clr>
                <a:srgbClr val="007E69"/>
              </a:buClr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CAFD489-40AC-4723-A213-CBBBB8B3B7C4}"/>
              </a:ext>
            </a:extLst>
          </p:cNvPr>
          <p:cNvSpPr/>
          <p:nvPr/>
        </p:nvSpPr>
        <p:spPr>
          <a:xfrm>
            <a:off x="6435335" y="2674563"/>
            <a:ext cx="41878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07E69"/>
                </a:solidFill>
              </a:rPr>
              <a:t>Пример:</a:t>
            </a:r>
          </a:p>
          <a:p>
            <a:r>
              <a:rPr lang="ru-RU" sz="1400" i="1" dirty="0">
                <a:solidFill>
                  <a:srgbClr val="007E69"/>
                </a:solidFill>
              </a:rPr>
              <a:t> </a:t>
            </a:r>
          </a:p>
          <a:p>
            <a:r>
              <a:rPr lang="ru-RU" sz="1400" i="1" dirty="0">
                <a:solidFill>
                  <a:srgbClr val="007E69"/>
                </a:solidFill>
              </a:rPr>
              <a:t>За период риска было 5 дней с повышенной температурой:</a:t>
            </a:r>
          </a:p>
          <a:p>
            <a:r>
              <a:rPr lang="ru-RU" sz="1400" i="1" dirty="0">
                <a:solidFill>
                  <a:srgbClr val="007E69"/>
                </a:solidFill>
              </a:rPr>
              <a:t>Выплата = (5 дней – 2 дня) х 3,5 % = 10,5 % </a:t>
            </a:r>
            <a:endParaRPr lang="ru-RU" sz="1400" dirty="0">
              <a:solidFill>
                <a:srgbClr val="007E69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F544E4-E194-4D97-A5A6-A905B5D61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13" y="3518415"/>
            <a:ext cx="5031464" cy="25193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2EEF9B-B3D1-4E9E-963E-D00AB26A9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14" y="2557634"/>
            <a:ext cx="5031464" cy="96078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CD6D000-7609-3DDD-F1A5-B9982337F09C}"/>
              </a:ext>
            </a:extLst>
          </p:cNvPr>
          <p:cNvSpPr txBox="1">
            <a:spLocks/>
          </p:cNvSpPr>
          <p:nvPr/>
        </p:nvSpPr>
        <p:spPr bwMode="auto">
          <a:xfrm>
            <a:off x="379667" y="295714"/>
            <a:ext cx="6902137" cy="6038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kern="0">
                <a:solidFill>
                  <a:srgbClr val="007E69"/>
                </a:solidFill>
                <a:latin typeface="+mj-lt"/>
                <a:ea typeface="+mj-ea"/>
                <a:cs typeface="+mj-cs"/>
              </a:defRPr>
            </a:lvl1pPr>
            <a:lvl2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200" kern="0" dirty="0">
                <a:solidFill>
                  <a:srgbClr val="007E69"/>
                </a:solidFill>
                <a:latin typeface="+mj-lt"/>
                <a:ea typeface="+mj-ea"/>
                <a:cs typeface="+mj-cs"/>
              </a:rPr>
              <a:t>Жара и заморозки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A6AFD4-E915-38C3-8141-4513F257A8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9439" y="239210"/>
            <a:ext cx="2365460" cy="72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31194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E618DFF-3B4B-4A2D-8DE8-0ED9828C66B4}"/>
              </a:ext>
            </a:extLst>
          </p:cNvPr>
          <p:cNvSpPr txBox="1"/>
          <p:nvPr/>
        </p:nvSpPr>
        <p:spPr>
          <a:xfrm>
            <a:off x="5181597" y="1059387"/>
            <a:ext cx="652745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u="none" strike="noStrike" baseline="0" dirty="0">
                <a:solidFill>
                  <a:schemeClr val="tx1">
                    <a:lumMod val="50000"/>
                  </a:schemeClr>
                </a:solidFill>
              </a:rPr>
              <a:t>1. После создания заявки участник получит письмо-уведомление. </a:t>
            </a:r>
          </a:p>
          <a:p>
            <a:r>
              <a:rPr lang="ru-RU" sz="1400" b="0" i="0" u="none" strike="noStrike" baseline="0" dirty="0">
                <a:solidFill>
                  <a:schemeClr val="tx1">
                    <a:lumMod val="50000"/>
                  </a:schemeClr>
                </a:solidFill>
              </a:rPr>
              <a:t>Далее каждое изменение статуса заявки (Одобрено, Есть\Нет выплат, Отклонена) также будет приходить менеджеру и участнику</a:t>
            </a:r>
          </a:p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2. Когда закупка будет подтверждена, заявка получит статус «Одобрена»</a:t>
            </a:r>
          </a:p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3. </a:t>
            </a:r>
            <a:r>
              <a:rPr lang="en-US" sz="1400" b="1" i="1" dirty="0">
                <a:solidFill>
                  <a:srgbClr val="03E5BD"/>
                </a:solidFill>
              </a:rPr>
              <a:t>NEW!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  После этого участник получат письмо с ссылкой, по которой они смогут в течение </a:t>
            </a:r>
            <a:r>
              <a:rPr lang="ru-RU" sz="1400" u="sng" dirty="0">
                <a:solidFill>
                  <a:schemeClr val="tx1">
                    <a:lumMod val="50000"/>
                  </a:schemeClr>
                </a:solidFill>
              </a:rPr>
              <a:t>всего периода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отслеживать риск: количество жарких дней и осадки </a:t>
            </a:r>
            <a:endParaRPr lang="ru-RU" sz="1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C63EF47-D831-49CC-B308-DE0674E7A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53" y="1149698"/>
            <a:ext cx="4420292" cy="429154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67747C7-E1E4-44F8-8D0B-3B412AC96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136" y="2779593"/>
            <a:ext cx="5020027" cy="322542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9DAF5D4-D06F-DBE4-53A2-309D20B6AE28}"/>
              </a:ext>
            </a:extLst>
          </p:cNvPr>
          <p:cNvSpPr txBox="1">
            <a:spLocks/>
          </p:cNvSpPr>
          <p:nvPr/>
        </p:nvSpPr>
        <p:spPr bwMode="auto">
          <a:xfrm>
            <a:off x="379667" y="295714"/>
            <a:ext cx="6902137" cy="6038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kern="0">
                <a:solidFill>
                  <a:srgbClr val="007E69"/>
                </a:solidFill>
                <a:latin typeface="+mj-lt"/>
                <a:ea typeface="+mj-ea"/>
                <a:cs typeface="+mj-cs"/>
              </a:defRPr>
            </a:lvl1pPr>
            <a:lvl2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dirty="0"/>
              <a:t>Электронное уведомление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0AC451-9CD0-7256-9AE6-9F998E5F0C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9439" y="239210"/>
            <a:ext cx="2365460" cy="72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73000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AAEAB4-710D-569D-BD25-738A72FB5069}"/>
              </a:ext>
            </a:extLst>
          </p:cNvPr>
          <p:cNvSpPr txBox="1"/>
          <p:nvPr/>
        </p:nvSpPr>
        <p:spPr>
          <a:xfrm>
            <a:off x="626659" y="3490566"/>
            <a:ext cx="11011159" cy="2575233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pPr algn="l"/>
            <a:r>
              <a:rPr lang="ru-RU" sz="3200" dirty="0" err="1">
                <a:solidFill>
                  <a:srgbClr val="007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Агриклайм</a:t>
            </a:r>
            <a:r>
              <a:rPr lang="ru-RU" sz="3200" baseline="30000" dirty="0">
                <a:solidFill>
                  <a:srgbClr val="007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ru-RU" sz="3200" dirty="0">
                <a:solidFill>
                  <a:srgbClr val="007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0" dirty="0">
                <a:solidFill>
                  <a:srgbClr val="007E6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защита ваших инвестиций от погодных рисков</a:t>
            </a:r>
            <a:endParaRPr lang="en-US" sz="3200" i="0" dirty="0">
              <a:solidFill>
                <a:srgbClr val="007E6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Программа погодной гарантии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Агриклайм</a:t>
            </a:r>
            <a:r>
              <a:rPr lang="ru-RU" sz="19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предлагает своим клиентам простое решение по защите инвестиций в продукты компании «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Сингента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» от погодных рисков в критические агрономические периоды роста культур с максимальной выплатой до 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35%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0000"/>
              </a:lnSpc>
              <a:buClr>
                <a:srgbClr val="007E69"/>
              </a:buClr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5E595D"/>
                </a:solidFill>
                <a:latin typeface="+mn-lt"/>
              </a:rPr>
              <a:t>Участие в программе </a:t>
            </a:r>
            <a:r>
              <a:rPr lang="ru-RU" sz="1900" dirty="0" err="1">
                <a:solidFill>
                  <a:srgbClr val="5E595D"/>
                </a:solidFill>
                <a:latin typeface="+mn-lt"/>
              </a:rPr>
              <a:t>Агриклайм</a:t>
            </a:r>
            <a:r>
              <a:rPr lang="ru-RU" sz="1900" baseline="30000" dirty="0">
                <a:solidFill>
                  <a:srgbClr val="5E595D"/>
                </a:solidFill>
                <a:latin typeface="+mn-lt"/>
              </a:rPr>
              <a:t>®</a:t>
            </a:r>
            <a:r>
              <a:rPr lang="ru-RU" sz="1900" dirty="0">
                <a:solidFill>
                  <a:srgbClr val="5E595D"/>
                </a:solidFill>
                <a:latin typeface="+mn-lt"/>
              </a:rPr>
              <a:t> не требует дополнительных затрат! Главное для </a:t>
            </a:r>
            <a:r>
              <a:rPr lang="ru-RU" sz="1900" dirty="0" err="1">
                <a:solidFill>
                  <a:srgbClr val="5E595D"/>
                </a:solidFill>
                <a:latin typeface="+mn-lt"/>
              </a:rPr>
              <a:t>Агропроизводителя</a:t>
            </a:r>
            <a:r>
              <a:rPr lang="ru-RU" sz="1900" dirty="0">
                <a:solidFill>
                  <a:srgbClr val="5E595D"/>
                </a:solidFill>
                <a:latin typeface="+mn-lt"/>
              </a:rPr>
              <a:t> </a:t>
            </a:r>
            <a:r>
              <a:rPr lang="en-US" sz="1900" dirty="0">
                <a:solidFill>
                  <a:srgbClr val="5E595D"/>
                </a:solidFill>
                <a:latin typeface="+mn-lt"/>
              </a:rPr>
              <a:t>—</a:t>
            </a:r>
            <a:r>
              <a:rPr lang="ru-RU" sz="1900" dirty="0">
                <a:solidFill>
                  <a:srgbClr val="5E595D"/>
                </a:solidFill>
                <a:latin typeface="+mn-lt"/>
              </a:rPr>
              <a:t> выполнить условие закупки.</a:t>
            </a:r>
          </a:p>
          <a:p>
            <a:pPr marL="742950" lvl="1" indent="-285750">
              <a:lnSpc>
                <a:spcPct val="110000"/>
              </a:lnSpc>
              <a:buClr>
                <a:srgbClr val="007E69"/>
              </a:buClr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5E595D"/>
                </a:solidFill>
                <a:latin typeface="+mn-lt"/>
              </a:rPr>
              <a:t>Мы оцениваем погодный фактор на поле, а не урожайность.</a:t>
            </a:r>
          </a:p>
          <a:p>
            <a:pPr marL="742950" lvl="1" indent="-285750">
              <a:lnSpc>
                <a:spcPct val="110000"/>
              </a:lnSpc>
              <a:buClr>
                <a:srgbClr val="007E69"/>
              </a:buClr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5E595D"/>
                </a:solidFill>
                <a:latin typeface="+mn-lt"/>
              </a:rPr>
              <a:t>Удобная система оценки риска на основании исторических погодных данных за последние 20 лет.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RU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C0EEDB-04FA-5323-FB94-E29BA94F7F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/>
          <a:stretch/>
        </p:blipFill>
        <p:spPr>
          <a:xfrm>
            <a:off x="-631" y="0"/>
            <a:ext cx="12192000" cy="30751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935614-7EF1-7C02-C449-AADB9A87C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291" y="2384215"/>
            <a:ext cx="693682" cy="101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04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1AA4B-4C75-45F8-AE81-94388FCAD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78" y="502573"/>
            <a:ext cx="6902137" cy="603827"/>
          </a:xfrm>
        </p:spPr>
        <p:txBody>
          <a:bodyPr/>
          <a:lstStyle/>
          <a:p>
            <a:r>
              <a:rPr lang="ru-RU" sz="3200" b="0" dirty="0" err="1">
                <a:solidFill>
                  <a:srgbClr val="007E69"/>
                </a:solidFill>
              </a:rPr>
              <a:t>Агриклайм</a:t>
            </a:r>
            <a:r>
              <a:rPr lang="ru-RU" sz="3200" b="0" baseline="30000" dirty="0">
                <a:solidFill>
                  <a:srgbClr val="007E69"/>
                </a:solidFill>
              </a:rPr>
              <a:t>®</a:t>
            </a:r>
            <a:r>
              <a:rPr lang="ru-RU" sz="3200" b="0" dirty="0">
                <a:solidFill>
                  <a:srgbClr val="007E69"/>
                </a:solidFill>
              </a:rPr>
              <a:t>. Зерновые </a:t>
            </a:r>
            <a:br>
              <a:rPr lang="ru-RU" sz="3200" b="0" dirty="0">
                <a:solidFill>
                  <a:srgbClr val="007E69"/>
                </a:solidFill>
              </a:rPr>
            </a:br>
            <a:r>
              <a:rPr lang="ru-RU" sz="3200" b="0" dirty="0">
                <a:solidFill>
                  <a:srgbClr val="007E69"/>
                </a:solidFill>
              </a:rPr>
              <a:t>До </a:t>
            </a:r>
            <a:r>
              <a:rPr lang="ru-RU" sz="3200" dirty="0">
                <a:solidFill>
                  <a:srgbClr val="007E69"/>
                </a:solidFill>
              </a:rPr>
              <a:t>35</a:t>
            </a:r>
            <a:r>
              <a:rPr lang="ru-RU" sz="3200" b="0" dirty="0">
                <a:solidFill>
                  <a:srgbClr val="007E69"/>
                </a:solidFill>
              </a:rPr>
              <a:t> % выплат</a:t>
            </a:r>
            <a:endParaRPr lang="en-US" sz="3200" b="0" dirty="0">
              <a:solidFill>
                <a:srgbClr val="007E6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26B31-FF2F-4F54-954A-104C8C343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78" y="1419276"/>
            <a:ext cx="9002861" cy="3896978"/>
          </a:xfrm>
        </p:spPr>
        <p:txBody>
          <a:bodyPr/>
          <a:lstStyle/>
          <a:p>
            <a:pPr marL="0" indent="0">
              <a:buNone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E6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Погодные риски: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E595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E595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жара (+33 °С) и засуха </a:t>
            </a:r>
          </a:p>
          <a:p>
            <a:pPr marL="0" indent="0">
              <a:buNone/>
            </a:pPr>
            <a:r>
              <a:rPr lang="ru-RU" sz="1600" dirty="0" err="1">
                <a:solidFill>
                  <a:srgbClr val="5E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Агропроизводитель</a:t>
            </a:r>
            <a:r>
              <a:rPr lang="ru-RU" sz="1600" dirty="0">
                <a:solidFill>
                  <a:srgbClr val="5E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включает в программу любой продукт из списка, если:</a:t>
            </a:r>
          </a:p>
          <a:p>
            <a:pPr>
              <a:buClr>
                <a:srgbClr val="007E69"/>
              </a:buClr>
            </a:pPr>
            <a:r>
              <a:rPr lang="ru-RU" sz="1600" dirty="0">
                <a:solidFill>
                  <a:srgbClr val="5E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его покупки увеличивается на 10 % (л, кг) к прошлому году;</a:t>
            </a:r>
          </a:p>
          <a:p>
            <a:pPr>
              <a:buClr>
                <a:srgbClr val="007E69"/>
              </a:buClr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Минимальная площадь покрытия — 200 га. </a:t>
            </a:r>
            <a:endParaRPr lang="ru-RU" sz="1600" dirty="0">
              <a:solidFill>
                <a:srgbClr val="5E5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ru-RU" sz="1600" dirty="0">
              <a:solidFill>
                <a:srgbClr val="5E595D"/>
              </a:solidFill>
            </a:endParaRPr>
          </a:p>
          <a:p>
            <a:pPr marL="400050" lvl="1" indent="0">
              <a:buNone/>
            </a:pPr>
            <a:r>
              <a:rPr lang="ru-RU" sz="1600" b="1" dirty="0">
                <a:solidFill>
                  <a:srgbClr val="007E69"/>
                </a:solidFill>
              </a:rPr>
              <a:t>Фунгициды: </a:t>
            </a:r>
            <a:r>
              <a:rPr lang="ru-RU" sz="1600" dirty="0">
                <a:solidFill>
                  <a:srgbClr val="007E69"/>
                </a:solidFill>
              </a:rPr>
              <a:t>ЭЛАТУС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 Эйс, ЭЛАТУС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 Риа, МАГНЕЛЛО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, МИРАВИС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 Эйс</a:t>
            </a:r>
          </a:p>
          <a:p>
            <a:pPr marL="400050" lvl="1" indent="0">
              <a:buNone/>
            </a:pPr>
            <a:r>
              <a:rPr lang="ru-RU" sz="1600" b="1" dirty="0">
                <a:solidFill>
                  <a:srgbClr val="007E69"/>
                </a:solidFill>
              </a:rPr>
              <a:t>Регулятор роста: </a:t>
            </a:r>
            <a:r>
              <a:rPr lang="ru-RU" sz="1600" dirty="0">
                <a:solidFill>
                  <a:srgbClr val="007E69"/>
                </a:solidFill>
              </a:rPr>
              <a:t>МОДДУС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endParaRPr lang="ru-RU" sz="1600" dirty="0">
              <a:solidFill>
                <a:srgbClr val="007E69"/>
              </a:solidFill>
            </a:endParaRPr>
          </a:p>
          <a:p>
            <a:pPr marL="400050" lvl="1" indent="0">
              <a:buNone/>
            </a:pPr>
            <a:r>
              <a:rPr lang="ru-RU" sz="1600" b="1" dirty="0">
                <a:solidFill>
                  <a:srgbClr val="007E69"/>
                </a:solidFill>
              </a:rPr>
              <a:t>Гербициды: </a:t>
            </a:r>
            <a:r>
              <a:rPr lang="ru-RU" sz="1600" dirty="0">
                <a:solidFill>
                  <a:srgbClr val="007E69"/>
                </a:solidFill>
              </a:rPr>
              <a:t>АКСИАЛ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, АКСИАЛ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 Кросс, ПАЛЛАС™ 45, ПРИМА™ Форте, ДЕРБИ™ 175 </a:t>
            </a:r>
          </a:p>
          <a:p>
            <a:pPr marL="400050" lvl="1" indent="0">
              <a:buNone/>
            </a:pPr>
            <a:r>
              <a:rPr lang="ru-RU" sz="1600" b="1" dirty="0">
                <a:solidFill>
                  <a:srgbClr val="007E69"/>
                </a:solidFill>
              </a:rPr>
              <a:t>Инсектициды: </a:t>
            </a:r>
            <a:r>
              <a:rPr lang="ru-RU" sz="1600" dirty="0">
                <a:solidFill>
                  <a:srgbClr val="007E69"/>
                </a:solidFill>
              </a:rPr>
              <a:t>ЭФОРИЯ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, ЭФОРИЯ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 Топ</a:t>
            </a:r>
          </a:p>
          <a:p>
            <a:pPr marL="400050" lvl="1" indent="0">
              <a:buNone/>
            </a:pPr>
            <a:r>
              <a:rPr lang="ru-RU" sz="1600" b="1" dirty="0">
                <a:solidFill>
                  <a:srgbClr val="007E69"/>
                </a:solidFill>
              </a:rPr>
              <a:t>Протравители: </a:t>
            </a:r>
            <a:r>
              <a:rPr lang="ru-RU" sz="1600" dirty="0">
                <a:solidFill>
                  <a:srgbClr val="007E69"/>
                </a:solidFill>
              </a:rPr>
              <a:t>СЕЛЕСТ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 Макс, ВАЙБРАНС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 Интеграл, ВАЙБРАНС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 Трио</a:t>
            </a:r>
          </a:p>
          <a:p>
            <a:pPr marL="400050" lvl="1" indent="0">
              <a:buNone/>
            </a:pPr>
            <a:r>
              <a:rPr lang="ru-RU" sz="1600" b="1" dirty="0">
                <a:solidFill>
                  <a:srgbClr val="007E69"/>
                </a:solidFill>
              </a:rPr>
              <a:t>Биостимуляторы: </a:t>
            </a:r>
            <a:r>
              <a:rPr lang="ru-RU" sz="1600" dirty="0">
                <a:solidFill>
                  <a:srgbClr val="007E69"/>
                </a:solidFill>
              </a:rPr>
              <a:t>ЙЕЛД</a:t>
            </a:r>
            <a:r>
              <a:rPr lang="ru-RU" sz="1600" baseline="30000" dirty="0">
                <a:solidFill>
                  <a:srgbClr val="007E69"/>
                </a:solidFill>
              </a:rPr>
              <a:t>® </a:t>
            </a:r>
            <a:r>
              <a:rPr lang="ru-RU" sz="1600" dirty="0">
                <a:solidFill>
                  <a:srgbClr val="007E69"/>
                </a:solidFill>
              </a:rPr>
              <a:t>Он </a:t>
            </a:r>
          </a:p>
          <a:p>
            <a:pPr marL="400050" lvl="1" indent="0">
              <a:buNone/>
            </a:pPr>
            <a:r>
              <a:rPr lang="ru-RU" sz="1600" b="1" dirty="0">
                <a:solidFill>
                  <a:srgbClr val="007E69"/>
                </a:solidFill>
              </a:rPr>
              <a:t>Для Сибири и Волги: </a:t>
            </a:r>
            <a:r>
              <a:rPr lang="ru-RU" sz="1600" dirty="0">
                <a:solidFill>
                  <a:srgbClr val="007E69"/>
                </a:solidFill>
              </a:rPr>
              <a:t>АКСИАЛ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 + КАМАРО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, ДИВИДЕНД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 Суприм, АМИСТАР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 Экстра</a:t>
            </a:r>
          </a:p>
          <a:p>
            <a:pPr marL="400050" lvl="1" indent="0">
              <a:buNone/>
            </a:pPr>
            <a:endParaRPr lang="ru-RU" sz="1600" dirty="0">
              <a:solidFill>
                <a:srgbClr val="5E595D"/>
              </a:solidFill>
            </a:endParaRPr>
          </a:p>
          <a:p>
            <a:pPr marL="400050" lvl="1" indent="0">
              <a:buNone/>
            </a:pPr>
            <a:endParaRPr lang="ru-RU" sz="1600" dirty="0"/>
          </a:p>
          <a:p>
            <a:pPr marL="400050" lvl="1" indent="0">
              <a:buNone/>
            </a:pPr>
            <a:endParaRPr lang="ru-RU" sz="1600" dirty="0"/>
          </a:p>
          <a:p>
            <a:pPr marL="400050" lvl="1" indent="0">
              <a:buNone/>
            </a:pPr>
            <a:endParaRPr lang="en-US" sz="16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4D1B837-CF74-44A0-9B24-629AA5596CCF}"/>
              </a:ext>
            </a:extLst>
          </p:cNvPr>
          <p:cNvSpPr/>
          <p:nvPr/>
        </p:nvSpPr>
        <p:spPr>
          <a:xfrm>
            <a:off x="-41537" y="5190548"/>
            <a:ext cx="4733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ru-RU" sz="1600" b="1" dirty="0">
                <a:solidFill>
                  <a:srgbClr val="007E69"/>
                </a:solidFill>
                <a:latin typeface="+mn-lt"/>
              </a:rPr>
              <a:t>Периоды рисков</a:t>
            </a:r>
            <a:r>
              <a:rPr lang="ru-RU" sz="1600" b="1" dirty="0">
                <a:solidFill>
                  <a:srgbClr val="5E595D"/>
                </a:solidFill>
                <a:latin typeface="+mn-lt"/>
              </a:rPr>
              <a:t>:</a:t>
            </a:r>
          </a:p>
          <a:p>
            <a:pPr marL="742950" lvl="1" indent="-285750">
              <a:buClr>
                <a:srgbClr val="007E69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E595D"/>
                </a:solidFill>
                <a:latin typeface="+mn-lt"/>
              </a:rPr>
              <a:t>10 мая — 20 июня;</a:t>
            </a:r>
          </a:p>
          <a:p>
            <a:pPr marL="742950" lvl="1" indent="-285750">
              <a:buClr>
                <a:srgbClr val="007E69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E595D"/>
                </a:solidFill>
                <a:latin typeface="+mn-lt"/>
              </a:rPr>
              <a:t>15 июня — 1 августа.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528472-5C3F-4517-9ACE-7349B30937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1239" y="0"/>
            <a:ext cx="2820761" cy="61593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C2CE62-7E0D-481B-4356-B1AC493999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0275" y="1364579"/>
            <a:ext cx="4371725" cy="491805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9FC98F-8C82-8002-72BD-9C2C6F77F98C}"/>
              </a:ext>
            </a:extLst>
          </p:cNvPr>
          <p:cNvCxnSpPr/>
          <p:nvPr/>
        </p:nvCxnSpPr>
        <p:spPr bwMode="auto">
          <a:xfrm>
            <a:off x="354931" y="2796988"/>
            <a:ext cx="7202316" cy="0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007E69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E9BE0F56-0818-2E6A-FF4C-DBC0DFC61E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0218" y="239210"/>
            <a:ext cx="2365460" cy="72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11231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0EE031C-45C4-4A21-B879-5D27F071DAFD}"/>
              </a:ext>
            </a:extLst>
          </p:cNvPr>
          <p:cNvSpPr/>
          <p:nvPr/>
        </p:nvSpPr>
        <p:spPr>
          <a:xfrm>
            <a:off x="460374" y="4479938"/>
            <a:ext cx="5172329" cy="14003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007E69"/>
                </a:solidFill>
              </a:rPr>
              <a:t>Периоды рисков</a:t>
            </a:r>
            <a:r>
              <a:rPr lang="ru-RU" sz="1600" b="1" dirty="0">
                <a:solidFill>
                  <a:srgbClr val="5E595D"/>
                </a:solidFill>
              </a:rPr>
              <a:t>: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E595D"/>
                </a:solidFill>
              </a:rPr>
              <a:t>1 июня — 20 июля; 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E595D"/>
                </a:solidFill>
              </a:rPr>
              <a:t>20 июня — 10 августа; 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E595D"/>
                </a:solidFill>
              </a:rPr>
              <a:t>10 июля — 31 августа. </a:t>
            </a:r>
          </a:p>
          <a:p>
            <a:pPr marL="400050" lvl="1" indent="0">
              <a:buNone/>
            </a:pPr>
            <a:endParaRPr lang="en-US" sz="1600" dirty="0">
              <a:solidFill>
                <a:srgbClr val="5E595D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3C20D54-38E3-4066-ADC7-DFB9CE4C7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78" y="1383527"/>
            <a:ext cx="8988425" cy="1286394"/>
          </a:xfrm>
        </p:spPr>
        <p:txBody>
          <a:bodyPr/>
          <a:lstStyle/>
          <a:p>
            <a:pPr marL="0" indent="0">
              <a:buNone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E6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Погодные риски: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E595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жара (+33 °С) и засуха </a:t>
            </a:r>
          </a:p>
          <a:p>
            <a:pPr marL="0" indent="0">
              <a:buNone/>
            </a:pPr>
            <a:r>
              <a:rPr lang="ru-RU" sz="1600" dirty="0" err="1">
                <a:solidFill>
                  <a:srgbClr val="5E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Агропроизводитель</a:t>
            </a:r>
            <a:r>
              <a:rPr lang="ru-RU" sz="1600" dirty="0">
                <a:solidFill>
                  <a:srgbClr val="5E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включает в программу любой продукт из списка, если:</a:t>
            </a:r>
          </a:p>
          <a:p>
            <a:pPr>
              <a:buClr>
                <a:srgbClr val="007E69"/>
              </a:buClr>
            </a:pPr>
            <a:r>
              <a:rPr lang="ru-RU" sz="1600" dirty="0">
                <a:solidFill>
                  <a:srgbClr val="5E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его покупки увеличивается на 10 % (л, кг) к прошлому году;</a:t>
            </a:r>
          </a:p>
          <a:p>
            <a:pPr>
              <a:buClr>
                <a:srgbClr val="007E69"/>
              </a:buClr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Минимальная площадь покрытия — 200 га. </a:t>
            </a:r>
            <a:endParaRPr lang="ru-RU" sz="1600" dirty="0">
              <a:solidFill>
                <a:srgbClr val="5E5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en-US" sz="1600" dirty="0">
              <a:solidFill>
                <a:srgbClr val="5E595D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5C2597-A942-422C-827C-51FEBBBBE45C}"/>
              </a:ext>
            </a:extLst>
          </p:cNvPr>
          <p:cNvSpPr txBox="1"/>
          <p:nvPr/>
        </p:nvSpPr>
        <p:spPr>
          <a:xfrm>
            <a:off x="300059" y="2987751"/>
            <a:ext cx="79515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lvl="1" defTabSz="957263">
              <a:spcAft>
                <a:spcPct val="25000"/>
              </a:spcAft>
              <a:buClr>
                <a:schemeClr val="tx2"/>
              </a:buClr>
            </a:pPr>
            <a:r>
              <a:rPr lang="ru-RU" sz="1600" b="1" dirty="0">
                <a:solidFill>
                  <a:srgbClr val="007E69"/>
                </a:solidFill>
                <a:latin typeface="+mn-lt"/>
              </a:rPr>
              <a:t>Фунгициды: </a:t>
            </a:r>
            <a:r>
              <a:rPr lang="ru-RU" sz="1600" dirty="0">
                <a:solidFill>
                  <a:srgbClr val="007E69"/>
                </a:solidFill>
                <a:latin typeface="+mn-lt"/>
              </a:rPr>
              <a:t>АМИСТАР</a:t>
            </a:r>
            <a:r>
              <a:rPr lang="ru-RU" sz="1600" baseline="30000" dirty="0">
                <a:solidFill>
                  <a:srgbClr val="007E69"/>
                </a:solidFill>
                <a:latin typeface="+mn-lt"/>
              </a:rPr>
              <a:t>®</a:t>
            </a:r>
            <a:r>
              <a:rPr lang="ru-RU" sz="1600" dirty="0">
                <a:solidFill>
                  <a:srgbClr val="007E69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srgbClr val="007E69"/>
                </a:solidFill>
                <a:latin typeface="+mn-lt"/>
              </a:rPr>
              <a:t>Голд</a:t>
            </a:r>
            <a:r>
              <a:rPr lang="ru-RU" sz="1600" dirty="0">
                <a:solidFill>
                  <a:srgbClr val="007E69"/>
                </a:solidFill>
                <a:latin typeface="+mn-lt"/>
              </a:rPr>
              <a:t> </a:t>
            </a:r>
          </a:p>
          <a:p>
            <a:pPr marL="400050" lvl="1" defTabSz="957263">
              <a:spcAft>
                <a:spcPct val="25000"/>
              </a:spcAft>
              <a:buClr>
                <a:schemeClr val="tx2"/>
              </a:buClr>
            </a:pPr>
            <a:r>
              <a:rPr lang="ru-RU" sz="1600" b="1" dirty="0">
                <a:solidFill>
                  <a:srgbClr val="007E69"/>
                </a:solidFill>
                <a:latin typeface="+mn-lt"/>
              </a:rPr>
              <a:t>Гербициды: </a:t>
            </a:r>
            <a:r>
              <a:rPr lang="ru-RU" sz="1600" dirty="0">
                <a:solidFill>
                  <a:srgbClr val="007E69"/>
                </a:solidFill>
                <a:latin typeface="+mn-lt"/>
              </a:rPr>
              <a:t>КАПТОРА</a:t>
            </a:r>
            <a:r>
              <a:rPr lang="ru-RU" sz="1600" baseline="30000" dirty="0">
                <a:solidFill>
                  <a:srgbClr val="007E69"/>
                </a:solidFill>
                <a:latin typeface="+mn-lt"/>
              </a:rPr>
              <a:t>®</a:t>
            </a:r>
            <a:r>
              <a:rPr lang="ru-RU" sz="1600" dirty="0">
                <a:solidFill>
                  <a:srgbClr val="007E69"/>
                </a:solidFill>
                <a:latin typeface="+mn-lt"/>
              </a:rPr>
              <a:t>, КАПТОРА</a:t>
            </a:r>
            <a:r>
              <a:rPr lang="ru-RU" sz="1600" baseline="30000" dirty="0">
                <a:solidFill>
                  <a:srgbClr val="007E69"/>
                </a:solidFill>
                <a:latin typeface="+mn-lt"/>
              </a:rPr>
              <a:t>®</a:t>
            </a:r>
            <a:r>
              <a:rPr lang="ru-RU" sz="1600" dirty="0">
                <a:solidFill>
                  <a:srgbClr val="007E69"/>
                </a:solidFill>
                <a:latin typeface="+mn-lt"/>
              </a:rPr>
              <a:t> Плюс, ЛИСТЕГО</a:t>
            </a:r>
            <a:r>
              <a:rPr lang="ru-RU" sz="1600" baseline="30000" dirty="0">
                <a:solidFill>
                  <a:srgbClr val="007E69"/>
                </a:solidFill>
                <a:latin typeface="+mn-lt"/>
              </a:rPr>
              <a:t>®</a:t>
            </a:r>
            <a:r>
              <a:rPr lang="ru-RU" sz="1600" dirty="0">
                <a:solidFill>
                  <a:srgbClr val="007E69"/>
                </a:solidFill>
                <a:latin typeface="+mn-lt"/>
              </a:rPr>
              <a:t> Про, РЕГЛОН</a:t>
            </a:r>
            <a:r>
              <a:rPr lang="ru-RU" sz="1600" baseline="30000" dirty="0">
                <a:solidFill>
                  <a:srgbClr val="007E69"/>
                </a:solidFill>
                <a:latin typeface="+mn-lt"/>
              </a:rPr>
              <a:t>®</a:t>
            </a:r>
            <a:r>
              <a:rPr lang="ru-RU" sz="1600" dirty="0">
                <a:solidFill>
                  <a:srgbClr val="007E69"/>
                </a:solidFill>
                <a:latin typeface="+mn-lt"/>
              </a:rPr>
              <a:t> Эйр, РЕГЛОН</a:t>
            </a:r>
            <a:r>
              <a:rPr lang="ru-RU" sz="1600" baseline="30000" dirty="0">
                <a:solidFill>
                  <a:srgbClr val="007E69"/>
                </a:solidFill>
                <a:latin typeface="+mn-lt"/>
              </a:rPr>
              <a:t>®</a:t>
            </a:r>
            <a:r>
              <a:rPr lang="ru-RU" sz="1600" dirty="0">
                <a:solidFill>
                  <a:srgbClr val="007E69"/>
                </a:solidFill>
                <a:latin typeface="+mn-lt"/>
              </a:rPr>
              <a:t> Форте</a:t>
            </a:r>
            <a:endParaRPr lang="en-US" sz="1600" dirty="0">
              <a:solidFill>
                <a:srgbClr val="007E69"/>
              </a:solidFill>
              <a:latin typeface="+mn-lt"/>
            </a:endParaRPr>
          </a:p>
          <a:p>
            <a:pPr marL="400050" lvl="1" defTabSz="957263">
              <a:spcAft>
                <a:spcPct val="25000"/>
              </a:spcAft>
              <a:buClr>
                <a:schemeClr val="tx2"/>
              </a:buClr>
            </a:pPr>
            <a:r>
              <a:rPr lang="ru-RU" sz="1600" b="1" dirty="0">
                <a:solidFill>
                  <a:srgbClr val="007E69"/>
                </a:solidFill>
                <a:latin typeface="+mn-lt"/>
              </a:rPr>
              <a:t>Инсектицид: </a:t>
            </a:r>
            <a:r>
              <a:rPr lang="ru-RU" sz="1600" dirty="0">
                <a:solidFill>
                  <a:srgbClr val="007E69"/>
                </a:solidFill>
                <a:latin typeface="+mn-lt"/>
              </a:rPr>
              <a:t>АМПЛИГО</a:t>
            </a:r>
            <a:r>
              <a:rPr lang="ru-RU" sz="1600" baseline="30000" dirty="0">
                <a:solidFill>
                  <a:srgbClr val="007E69"/>
                </a:solidFill>
                <a:latin typeface="+mn-lt"/>
              </a:rPr>
              <a:t>®</a:t>
            </a:r>
          </a:p>
        </p:txBody>
      </p:sp>
      <p:pic>
        <p:nvPicPr>
          <p:cNvPr id="7" name="Рисунок 6" descr="Изображение выглядит как растение, цветок, подсолнечник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BF9269C0-5F00-4B5D-9391-2A60AC147D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366420" y="1626"/>
            <a:ext cx="2825580" cy="614796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1EFDAB0-5738-033C-AB80-7A71D759E148}"/>
              </a:ext>
            </a:extLst>
          </p:cNvPr>
          <p:cNvSpPr txBox="1">
            <a:spLocks/>
          </p:cNvSpPr>
          <p:nvPr/>
        </p:nvSpPr>
        <p:spPr bwMode="auto">
          <a:xfrm>
            <a:off x="368378" y="502573"/>
            <a:ext cx="6902137" cy="60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200" b="0" dirty="0" err="1">
                <a:solidFill>
                  <a:srgbClr val="007E69"/>
                </a:solidFill>
              </a:rPr>
              <a:t>Агриклайм</a:t>
            </a:r>
            <a:r>
              <a:rPr lang="ru-RU" sz="3200" b="0" baseline="30000" dirty="0">
                <a:solidFill>
                  <a:srgbClr val="007E69"/>
                </a:solidFill>
              </a:rPr>
              <a:t>®</a:t>
            </a:r>
            <a:r>
              <a:rPr lang="ru-RU" sz="3200" b="0" dirty="0">
                <a:solidFill>
                  <a:srgbClr val="007E69"/>
                </a:solidFill>
              </a:rPr>
              <a:t>. </a:t>
            </a:r>
            <a:r>
              <a:rPr lang="ru-RU" sz="3200" b="0" kern="0" dirty="0">
                <a:solidFill>
                  <a:srgbClr val="007E69"/>
                </a:solidFill>
              </a:rPr>
              <a:t>Подсолнечник</a:t>
            </a:r>
          </a:p>
          <a:p>
            <a:r>
              <a:rPr lang="ru-RU" sz="3200" b="0" kern="0" dirty="0">
                <a:solidFill>
                  <a:srgbClr val="007E69"/>
                </a:solidFill>
              </a:rPr>
              <a:t>До </a:t>
            </a:r>
            <a:r>
              <a:rPr lang="ru-RU" sz="3200" kern="0" dirty="0">
                <a:solidFill>
                  <a:srgbClr val="007E69"/>
                </a:solidFill>
              </a:rPr>
              <a:t>35</a:t>
            </a:r>
            <a:r>
              <a:rPr lang="ru-RU" sz="3200" b="0" kern="0" dirty="0">
                <a:solidFill>
                  <a:srgbClr val="007E69"/>
                </a:solidFill>
              </a:rPr>
              <a:t> % выплат</a:t>
            </a:r>
            <a:endParaRPr lang="en-US" sz="3200" b="0" kern="0" dirty="0">
              <a:solidFill>
                <a:srgbClr val="007E69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8B07841-E899-C3F9-B6F5-348494457DCE}"/>
              </a:ext>
            </a:extLst>
          </p:cNvPr>
          <p:cNvCxnSpPr/>
          <p:nvPr/>
        </p:nvCxnSpPr>
        <p:spPr bwMode="auto">
          <a:xfrm>
            <a:off x="354931" y="2796988"/>
            <a:ext cx="7202316" cy="0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007E69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709AAFC-5FB1-6EC0-F98F-F67C07F71D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0275" y="1364579"/>
            <a:ext cx="4371725" cy="49180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3F4E2E-F634-DCD6-6BB2-A717D37E1CE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0218" y="239210"/>
            <a:ext cx="2365460" cy="72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62753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8E6EA38-CC7E-4420-BB52-BBD4692524D4}"/>
              </a:ext>
            </a:extLst>
          </p:cNvPr>
          <p:cNvSpPr/>
          <p:nvPr/>
        </p:nvSpPr>
        <p:spPr>
          <a:xfrm>
            <a:off x="268371" y="3057593"/>
            <a:ext cx="6772555" cy="846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defTabSz="957263">
              <a:lnSpc>
                <a:spcPct val="150000"/>
              </a:lnSpc>
              <a:spcAft>
                <a:spcPct val="25000"/>
              </a:spcAft>
              <a:buClr>
                <a:schemeClr val="tx2"/>
              </a:buClr>
            </a:pPr>
            <a:r>
              <a:rPr lang="ru-RU" sz="1600" b="1" dirty="0">
                <a:solidFill>
                  <a:srgbClr val="007E69"/>
                </a:solidFill>
                <a:latin typeface="+mn-lt"/>
              </a:rPr>
              <a:t>Гербициды: </a:t>
            </a:r>
            <a:r>
              <a:rPr lang="ru-RU" sz="1600" dirty="0">
                <a:solidFill>
                  <a:srgbClr val="007E69"/>
                </a:solidFill>
                <a:latin typeface="+mn-lt"/>
              </a:rPr>
              <a:t>ЭЛЮМИС</a:t>
            </a:r>
            <a:r>
              <a:rPr lang="ru-RU" sz="1600" baseline="30000" dirty="0">
                <a:solidFill>
                  <a:srgbClr val="007E69"/>
                </a:solidFill>
                <a:latin typeface="+mn-lt"/>
              </a:rPr>
              <a:t>®</a:t>
            </a:r>
            <a:r>
              <a:rPr lang="ru-RU" sz="1600" dirty="0">
                <a:solidFill>
                  <a:srgbClr val="007E69"/>
                </a:solidFill>
                <a:latin typeface="+mn-lt"/>
              </a:rPr>
              <a:t>, МИЛАГРО</a:t>
            </a:r>
            <a:r>
              <a:rPr lang="ru-RU" sz="1600" baseline="30000" dirty="0">
                <a:solidFill>
                  <a:srgbClr val="007E69"/>
                </a:solidFill>
                <a:latin typeface="+mn-lt"/>
              </a:rPr>
              <a:t>®</a:t>
            </a:r>
            <a:r>
              <a:rPr lang="ru-RU" sz="1600" dirty="0">
                <a:solidFill>
                  <a:srgbClr val="007E69"/>
                </a:solidFill>
                <a:latin typeface="+mn-lt"/>
              </a:rPr>
              <a:t> Плюс</a:t>
            </a:r>
          </a:p>
          <a:p>
            <a:pPr marL="400050" lvl="1" defTabSz="957263">
              <a:lnSpc>
                <a:spcPct val="150000"/>
              </a:lnSpc>
              <a:spcAft>
                <a:spcPct val="25000"/>
              </a:spcAft>
              <a:buClr>
                <a:schemeClr val="tx2"/>
              </a:buClr>
            </a:pPr>
            <a:r>
              <a:rPr lang="ru-RU" sz="1600" b="1" dirty="0">
                <a:solidFill>
                  <a:srgbClr val="007E69"/>
                </a:solidFill>
                <a:latin typeface="+mn-lt"/>
              </a:rPr>
              <a:t>Инсектицид: </a:t>
            </a:r>
            <a:r>
              <a:rPr lang="ru-RU" sz="1600" dirty="0">
                <a:solidFill>
                  <a:srgbClr val="007E69"/>
                </a:solidFill>
                <a:latin typeface="+mn-lt"/>
              </a:rPr>
              <a:t>АМПЛИГО</a:t>
            </a:r>
            <a:r>
              <a:rPr lang="ru-RU" sz="1600" baseline="30000" dirty="0">
                <a:solidFill>
                  <a:srgbClr val="007E69"/>
                </a:solidFill>
                <a:latin typeface="+mn-lt"/>
              </a:rPr>
              <a:t>®</a:t>
            </a:r>
            <a:r>
              <a:rPr lang="ru-RU" sz="1600" dirty="0">
                <a:solidFill>
                  <a:srgbClr val="007E69"/>
                </a:solidFill>
                <a:latin typeface="+mn-lt"/>
              </a:rPr>
              <a:t> </a:t>
            </a:r>
            <a:endParaRPr lang="ru-RU" sz="1600" dirty="0">
              <a:solidFill>
                <a:srgbClr val="5E595D"/>
              </a:solidFill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93CEC1-1ABD-4F7A-92CE-D4B07820A9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9372601" y="-11376"/>
            <a:ext cx="2819400" cy="617086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3E2CC88-74BD-D6AA-1BAC-FC9D7A40A445}"/>
              </a:ext>
            </a:extLst>
          </p:cNvPr>
          <p:cNvSpPr txBox="1">
            <a:spLocks/>
          </p:cNvSpPr>
          <p:nvPr/>
        </p:nvSpPr>
        <p:spPr bwMode="auto">
          <a:xfrm>
            <a:off x="368378" y="502573"/>
            <a:ext cx="6902137" cy="60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200" b="0" dirty="0" err="1">
                <a:solidFill>
                  <a:srgbClr val="007E69"/>
                </a:solidFill>
              </a:rPr>
              <a:t>Агриклайм</a:t>
            </a:r>
            <a:r>
              <a:rPr lang="ru-RU" sz="3200" b="0" baseline="30000" dirty="0">
                <a:solidFill>
                  <a:srgbClr val="007E69"/>
                </a:solidFill>
              </a:rPr>
              <a:t>®</a:t>
            </a:r>
            <a:r>
              <a:rPr lang="ru-RU" sz="3200" b="0" dirty="0">
                <a:solidFill>
                  <a:srgbClr val="007E69"/>
                </a:solidFill>
              </a:rPr>
              <a:t>. </a:t>
            </a:r>
            <a:r>
              <a:rPr lang="ru-RU" sz="3200" b="0" kern="0" dirty="0">
                <a:solidFill>
                  <a:srgbClr val="007E69"/>
                </a:solidFill>
              </a:rPr>
              <a:t>Кукуруза</a:t>
            </a:r>
          </a:p>
          <a:p>
            <a:r>
              <a:rPr lang="ru-RU" sz="3200" b="0" kern="0" dirty="0">
                <a:solidFill>
                  <a:srgbClr val="007E69"/>
                </a:solidFill>
              </a:rPr>
              <a:t>До </a:t>
            </a:r>
            <a:r>
              <a:rPr lang="ru-RU" sz="3200" kern="0" dirty="0">
                <a:solidFill>
                  <a:srgbClr val="007E69"/>
                </a:solidFill>
              </a:rPr>
              <a:t>35</a:t>
            </a:r>
            <a:r>
              <a:rPr lang="ru-RU" sz="3200" b="0" kern="0" dirty="0">
                <a:solidFill>
                  <a:srgbClr val="007E69"/>
                </a:solidFill>
              </a:rPr>
              <a:t> % выплат</a:t>
            </a:r>
            <a:endParaRPr lang="en-US" sz="3200" b="0" kern="0" dirty="0">
              <a:solidFill>
                <a:srgbClr val="007E69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5FA4747-565A-7D48-2916-52137AB37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78" y="1383527"/>
            <a:ext cx="8988425" cy="1286394"/>
          </a:xfrm>
        </p:spPr>
        <p:txBody>
          <a:bodyPr/>
          <a:lstStyle/>
          <a:p>
            <a:pPr marL="0" indent="0">
              <a:buNone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E6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Погодные риски: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E595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жара (+33 °С) и засуха </a:t>
            </a:r>
          </a:p>
          <a:p>
            <a:pPr marL="0" indent="0">
              <a:buNone/>
            </a:pPr>
            <a:r>
              <a:rPr lang="ru-RU" sz="1600" dirty="0" err="1">
                <a:solidFill>
                  <a:srgbClr val="5E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Агропроизводитель</a:t>
            </a:r>
            <a:r>
              <a:rPr lang="ru-RU" sz="1600" dirty="0">
                <a:solidFill>
                  <a:srgbClr val="5E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включает в программу любой продукт из списка, если:</a:t>
            </a:r>
          </a:p>
          <a:p>
            <a:pPr>
              <a:buClr>
                <a:srgbClr val="007E69"/>
              </a:buClr>
            </a:pPr>
            <a:r>
              <a:rPr lang="ru-RU" sz="1600" dirty="0">
                <a:solidFill>
                  <a:srgbClr val="5E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его покупки увеличивается на 10 % (л, кг) к прошлому году;</a:t>
            </a:r>
          </a:p>
          <a:p>
            <a:pPr>
              <a:buClr>
                <a:srgbClr val="007E69"/>
              </a:buClr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Минимальная площадь покрытия — 200 га. </a:t>
            </a:r>
            <a:endParaRPr lang="ru-RU" sz="1600" dirty="0">
              <a:solidFill>
                <a:srgbClr val="5E5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en-US" sz="1600" dirty="0">
              <a:solidFill>
                <a:srgbClr val="5E595D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67A158A-A733-792D-2221-7E37CF41486E}"/>
              </a:ext>
            </a:extLst>
          </p:cNvPr>
          <p:cNvCxnSpPr/>
          <p:nvPr/>
        </p:nvCxnSpPr>
        <p:spPr bwMode="auto">
          <a:xfrm>
            <a:off x="354931" y="2796988"/>
            <a:ext cx="7202316" cy="0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007E69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8" name="Прямоугольник 8">
            <a:extLst>
              <a:ext uri="{FF2B5EF4-FFF2-40B4-BE49-F238E27FC236}">
                <a16:creationId xmlns:a16="http://schemas.microsoft.com/office/drawing/2014/main" id="{D6655190-CAAB-21CE-7B9A-19E7343885D4}"/>
              </a:ext>
            </a:extLst>
          </p:cNvPr>
          <p:cNvSpPr/>
          <p:nvPr/>
        </p:nvSpPr>
        <p:spPr>
          <a:xfrm>
            <a:off x="460374" y="4479938"/>
            <a:ext cx="5172329" cy="14003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007E69"/>
                </a:solidFill>
              </a:rPr>
              <a:t>Периоды рисков</a:t>
            </a:r>
            <a:r>
              <a:rPr lang="ru-RU" sz="1600" b="1" dirty="0">
                <a:solidFill>
                  <a:srgbClr val="5E595D"/>
                </a:solidFill>
              </a:rPr>
              <a:t>: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E595D"/>
                </a:solidFill>
              </a:rPr>
              <a:t>1 июня — 20 июля; 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E595D"/>
                </a:solidFill>
              </a:rPr>
              <a:t>20 июня — 10 августа; 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E595D"/>
                </a:solidFill>
              </a:rPr>
              <a:t>10 июля — 31 августа. </a:t>
            </a:r>
          </a:p>
          <a:p>
            <a:pPr marL="400050" lvl="1" indent="0">
              <a:buNone/>
            </a:pPr>
            <a:endParaRPr lang="en-US" sz="1600" dirty="0">
              <a:solidFill>
                <a:srgbClr val="5E595D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D2D483-349A-018F-1529-36C150BD37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0275" y="1371454"/>
            <a:ext cx="4371725" cy="49180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045487-5C95-12D1-0960-E76C11D485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0218" y="239210"/>
            <a:ext cx="2365460" cy="72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45328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92D035B-6C0D-4A17-B657-F0EF51B5038A}"/>
              </a:ext>
            </a:extLst>
          </p:cNvPr>
          <p:cNvSpPr/>
          <p:nvPr/>
        </p:nvSpPr>
        <p:spPr>
          <a:xfrm>
            <a:off x="-80682" y="4841217"/>
            <a:ext cx="29492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eaLnBrk="0" hangingPunct="0">
              <a:spcAft>
                <a:spcPts val="600"/>
              </a:spcAft>
              <a:defRPr/>
            </a:pPr>
            <a:r>
              <a:rPr lang="ru-RU" sz="1500" b="1" dirty="0">
                <a:solidFill>
                  <a:srgbClr val="007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Периоды рисков:</a:t>
            </a: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E59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 июня — 10 июля;</a:t>
            </a: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E59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июля — 25 июля;</a:t>
            </a: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E595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 июня — 25 июля;</a:t>
            </a:r>
            <a:endParaRPr lang="ru-RU" sz="1500" dirty="0">
              <a:solidFill>
                <a:srgbClr val="5E595D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E595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 июля — 15 августа.</a:t>
            </a:r>
            <a:endParaRPr lang="en-US" sz="1500" dirty="0">
              <a:solidFill>
                <a:srgbClr val="5E5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Изображение выглядит как трава, внешний, сидит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2F555B76-E8ED-4C37-8A63-46D4C348D2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600" y="0"/>
            <a:ext cx="2819399" cy="615046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822F3DA-16D3-48D5-906F-6652E27BC439}"/>
              </a:ext>
            </a:extLst>
          </p:cNvPr>
          <p:cNvSpPr/>
          <p:nvPr/>
        </p:nvSpPr>
        <p:spPr>
          <a:xfrm>
            <a:off x="371886" y="2748794"/>
            <a:ext cx="8570564" cy="1479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40"/>
              </a:lnSpc>
            </a:pPr>
            <a:r>
              <a:rPr lang="ru-RU" sz="1600" b="1" dirty="0">
                <a:solidFill>
                  <a:srgbClr val="007E69"/>
                </a:solidFill>
                <a:latin typeface="+mn-lt"/>
              </a:rPr>
              <a:t>Протравители: </a:t>
            </a:r>
            <a:r>
              <a:rPr lang="ru-RU" sz="1600" dirty="0">
                <a:solidFill>
                  <a:srgbClr val="007E69"/>
                </a:solidFill>
                <a:latin typeface="+mn-lt"/>
              </a:rPr>
              <a:t>КРУЙЗЕР</a:t>
            </a:r>
            <a:r>
              <a:rPr lang="ru-RU" sz="1600" baseline="30000" dirty="0">
                <a:solidFill>
                  <a:srgbClr val="007E69"/>
                </a:solidFill>
                <a:latin typeface="+mn-lt"/>
              </a:rPr>
              <a:t>®</a:t>
            </a:r>
            <a:r>
              <a:rPr lang="ru-RU" sz="1600" dirty="0">
                <a:solidFill>
                  <a:srgbClr val="007E69"/>
                </a:solidFill>
                <a:latin typeface="+mn-lt"/>
              </a:rPr>
              <a:t> Макс, АТУВА</a:t>
            </a:r>
            <a:r>
              <a:rPr lang="ru-RU" sz="1600" baseline="30000" dirty="0">
                <a:solidFill>
                  <a:srgbClr val="007E69"/>
                </a:solidFill>
                <a:latin typeface="+mn-lt"/>
              </a:rPr>
              <a:t>® </a:t>
            </a:r>
          </a:p>
          <a:p>
            <a:pPr>
              <a:lnSpc>
                <a:spcPts val="2240"/>
              </a:lnSpc>
            </a:pPr>
            <a:r>
              <a:rPr lang="ru-RU" sz="1600" b="1" dirty="0">
                <a:solidFill>
                  <a:srgbClr val="007E69"/>
                </a:solidFill>
                <a:latin typeface="+mn-lt"/>
              </a:rPr>
              <a:t>Гербициды: </a:t>
            </a:r>
            <a:r>
              <a:rPr lang="ru-RU" sz="1600" dirty="0">
                <a:solidFill>
                  <a:srgbClr val="007E69"/>
                </a:solidFill>
                <a:latin typeface="+mn-lt"/>
              </a:rPr>
              <a:t>РЕГЛОН</a:t>
            </a:r>
            <a:r>
              <a:rPr lang="ru-RU" sz="1600" baseline="30000" dirty="0">
                <a:solidFill>
                  <a:srgbClr val="007E69"/>
                </a:solidFill>
                <a:latin typeface="+mn-lt"/>
              </a:rPr>
              <a:t>®</a:t>
            </a:r>
            <a:r>
              <a:rPr lang="ru-RU" sz="1600" dirty="0">
                <a:solidFill>
                  <a:srgbClr val="007E69"/>
                </a:solidFill>
                <a:latin typeface="+mn-lt"/>
              </a:rPr>
              <a:t> Эйр, РЕГЛОН</a:t>
            </a:r>
            <a:r>
              <a:rPr lang="ru-RU" sz="1600" baseline="30000" dirty="0">
                <a:solidFill>
                  <a:srgbClr val="007E69"/>
                </a:solidFill>
                <a:latin typeface="+mn-lt"/>
              </a:rPr>
              <a:t>®</a:t>
            </a:r>
            <a:r>
              <a:rPr lang="ru-RU" sz="1600" dirty="0">
                <a:solidFill>
                  <a:srgbClr val="007E69"/>
                </a:solidFill>
                <a:latin typeface="+mn-lt"/>
              </a:rPr>
              <a:t> Форте, ВИДБЛОК</a:t>
            </a:r>
            <a:r>
              <a:rPr lang="ru-RU" sz="1600" baseline="30000" dirty="0">
                <a:solidFill>
                  <a:srgbClr val="007E69"/>
                </a:solidFill>
                <a:latin typeface="+mn-lt"/>
              </a:rPr>
              <a:t>®</a:t>
            </a:r>
            <a:r>
              <a:rPr lang="ru-RU" sz="1600" dirty="0">
                <a:solidFill>
                  <a:srgbClr val="007E69"/>
                </a:solidFill>
                <a:latin typeface="+mn-lt"/>
              </a:rPr>
              <a:t> Плюс,</a:t>
            </a:r>
            <a:r>
              <a:rPr lang="en-US" sz="1600" dirty="0">
                <a:solidFill>
                  <a:srgbClr val="007E69"/>
                </a:solidFill>
                <a:latin typeface="+mn-lt"/>
              </a:rPr>
              <a:t> </a:t>
            </a:r>
            <a:r>
              <a:rPr lang="ru-RU" sz="1600" dirty="0">
                <a:solidFill>
                  <a:srgbClr val="007E69"/>
                </a:solidFill>
                <a:latin typeface="+mn-lt"/>
              </a:rPr>
              <a:t>ФЛЕКС</a:t>
            </a:r>
            <a:r>
              <a:rPr lang="ru-RU" sz="1600" baseline="30000" dirty="0">
                <a:solidFill>
                  <a:srgbClr val="007E69"/>
                </a:solidFill>
                <a:latin typeface="+mn-lt"/>
              </a:rPr>
              <a:t>®</a:t>
            </a:r>
            <a:r>
              <a:rPr lang="ru-RU" sz="1600" dirty="0">
                <a:solidFill>
                  <a:srgbClr val="007E69"/>
                </a:solidFill>
                <a:latin typeface="+mn-lt"/>
              </a:rPr>
              <a:t>, </a:t>
            </a:r>
            <a:endParaRPr lang="en-US" sz="1600" dirty="0">
              <a:solidFill>
                <a:srgbClr val="007E69"/>
              </a:solidFill>
              <a:latin typeface="+mn-lt"/>
            </a:endParaRPr>
          </a:p>
          <a:p>
            <a:pPr>
              <a:lnSpc>
                <a:spcPts val="2240"/>
              </a:lnSpc>
            </a:pPr>
            <a:r>
              <a:rPr lang="ru-RU" sz="1600" dirty="0">
                <a:solidFill>
                  <a:srgbClr val="007E69"/>
                </a:solidFill>
                <a:latin typeface="+mn-lt"/>
              </a:rPr>
              <a:t>ФЮЗИЛАД</a:t>
            </a:r>
            <a:r>
              <a:rPr lang="ru-RU" sz="1600" baseline="30000" dirty="0">
                <a:solidFill>
                  <a:srgbClr val="007E69"/>
                </a:solidFill>
                <a:latin typeface="+mn-lt"/>
              </a:rPr>
              <a:t>®</a:t>
            </a:r>
            <a:r>
              <a:rPr lang="ru-RU" sz="1600" dirty="0">
                <a:solidFill>
                  <a:srgbClr val="007E69"/>
                </a:solidFill>
                <a:latin typeface="+mn-lt"/>
              </a:rPr>
              <a:t> Форте, ЭВЕНТУС</a:t>
            </a:r>
            <a:r>
              <a:rPr lang="ru-RU" sz="1600" baseline="30000" dirty="0">
                <a:solidFill>
                  <a:srgbClr val="007E69"/>
                </a:solidFill>
                <a:latin typeface="+mn-lt"/>
              </a:rPr>
              <a:t>®</a:t>
            </a:r>
            <a:endParaRPr lang="ru-RU" sz="1600" dirty="0">
              <a:solidFill>
                <a:srgbClr val="007E69"/>
              </a:solidFill>
              <a:latin typeface="+mn-lt"/>
            </a:endParaRPr>
          </a:p>
          <a:p>
            <a:pPr>
              <a:lnSpc>
                <a:spcPts val="2240"/>
              </a:lnSpc>
            </a:pPr>
            <a:r>
              <a:rPr lang="ru-RU" sz="1600" b="1" dirty="0">
                <a:solidFill>
                  <a:srgbClr val="007E69"/>
                </a:solidFill>
                <a:latin typeface="+mn-lt"/>
              </a:rPr>
              <a:t>Фунгициды: </a:t>
            </a:r>
            <a:r>
              <a:rPr lang="ru-RU" sz="1600" dirty="0">
                <a:solidFill>
                  <a:srgbClr val="007E69"/>
                </a:solidFill>
                <a:latin typeface="+mn-lt"/>
              </a:rPr>
              <a:t>АМИСТАР</a:t>
            </a:r>
            <a:r>
              <a:rPr lang="ru-RU" sz="1600" baseline="30000" dirty="0">
                <a:solidFill>
                  <a:srgbClr val="007E69"/>
                </a:solidFill>
                <a:latin typeface="+mn-lt"/>
              </a:rPr>
              <a:t>®</a:t>
            </a:r>
            <a:r>
              <a:rPr lang="ru-RU" sz="1600" dirty="0">
                <a:solidFill>
                  <a:srgbClr val="007E69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srgbClr val="007E69"/>
                </a:solidFill>
                <a:latin typeface="+mn-lt"/>
              </a:rPr>
              <a:t>Голд</a:t>
            </a:r>
            <a:endParaRPr lang="ru-RU" sz="1600" dirty="0">
              <a:solidFill>
                <a:srgbClr val="007E69"/>
              </a:solidFill>
              <a:latin typeface="+mn-lt"/>
            </a:endParaRPr>
          </a:p>
          <a:p>
            <a:pPr>
              <a:lnSpc>
                <a:spcPts val="2240"/>
              </a:lnSpc>
            </a:pPr>
            <a:r>
              <a:rPr lang="ru-RU" sz="1600" b="1" dirty="0">
                <a:solidFill>
                  <a:srgbClr val="007E69"/>
                </a:solidFill>
                <a:effectLst/>
                <a:latin typeface="+mn-lt"/>
                <a:ea typeface="Calibri" panose="020F0502020204030204" pitchFamily="34" charset="0"/>
              </a:rPr>
              <a:t>Биостимуляторы: </a:t>
            </a:r>
            <a:r>
              <a:rPr lang="ru-RU" sz="1600" dirty="0">
                <a:solidFill>
                  <a:srgbClr val="007E69"/>
                </a:solidFill>
                <a:effectLst/>
                <a:latin typeface="+mn-lt"/>
                <a:ea typeface="Calibri" panose="020F0502020204030204" pitchFamily="34" charset="0"/>
              </a:rPr>
              <a:t>КВАНТИС</a:t>
            </a:r>
            <a:r>
              <a:rPr lang="ru-RU" sz="1200" dirty="0">
                <a:solidFill>
                  <a:srgbClr val="007E69"/>
                </a:solidFill>
                <a:effectLst/>
                <a:latin typeface="+mn-lt"/>
                <a:ea typeface="Calibri" panose="020F0502020204030204" pitchFamily="34" charset="0"/>
              </a:rPr>
              <a:t>®</a:t>
            </a:r>
            <a:endParaRPr lang="ru-RU" sz="1700" dirty="0">
              <a:solidFill>
                <a:srgbClr val="007E69"/>
              </a:solidFill>
              <a:highlight>
                <a:srgbClr val="FFFFFF"/>
              </a:highlight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6A09B7-A540-4515-9DBC-A7C79DE896DA}"/>
              </a:ext>
            </a:extLst>
          </p:cNvPr>
          <p:cNvSpPr txBox="1"/>
          <p:nvPr/>
        </p:nvSpPr>
        <p:spPr>
          <a:xfrm>
            <a:off x="-26894" y="4591319"/>
            <a:ext cx="6096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7E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Погодные риски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5E595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5E595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жара (+33 °С) и засуха 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5E595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701E69-3D74-418D-96BF-61EF52DEDFE6}"/>
              </a:ext>
            </a:extLst>
          </p:cNvPr>
          <p:cNvSpPr txBox="1"/>
          <p:nvPr/>
        </p:nvSpPr>
        <p:spPr>
          <a:xfrm>
            <a:off x="371886" y="42694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7E6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Центр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7E6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7E6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 Сибирь </a:t>
            </a:r>
            <a:endParaRPr lang="ru-RU" sz="1800" dirty="0">
              <a:solidFill>
                <a:srgbClr val="007E69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5ACB7A-7CBD-4D29-9D3C-D78AEA121099}"/>
              </a:ext>
            </a:extLst>
          </p:cNvPr>
          <p:cNvSpPr txBox="1"/>
          <p:nvPr/>
        </p:nvSpPr>
        <p:spPr>
          <a:xfrm>
            <a:off x="5136425" y="4229120"/>
            <a:ext cx="34341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kern="0" dirty="0">
                <a:solidFill>
                  <a:srgbClr val="007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Дальний Восток</a:t>
            </a:r>
            <a:endParaRPr lang="ru-RU" sz="1800" dirty="0">
              <a:solidFill>
                <a:srgbClr val="007E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AB729C-A882-42D2-A2F1-81643691A9B0}"/>
              </a:ext>
            </a:extLst>
          </p:cNvPr>
          <p:cNvSpPr txBox="1"/>
          <p:nvPr/>
        </p:nvSpPr>
        <p:spPr>
          <a:xfrm>
            <a:off x="4724452" y="4575717"/>
            <a:ext cx="6096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7E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Погодный риск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5E595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5E595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избыточные дожди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5E595D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4102ADD-E00F-43CA-8F19-E2E972EDC313}"/>
              </a:ext>
            </a:extLst>
          </p:cNvPr>
          <p:cNvSpPr/>
          <p:nvPr/>
        </p:nvSpPr>
        <p:spPr>
          <a:xfrm>
            <a:off x="4670664" y="4850459"/>
            <a:ext cx="343307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eaLnBrk="0" hangingPunct="0">
              <a:spcAft>
                <a:spcPts val="600"/>
              </a:spcAft>
              <a:buNone/>
              <a:defRPr/>
            </a:pPr>
            <a:r>
              <a:rPr lang="ru-RU" sz="1500" b="1" dirty="0">
                <a:solidFill>
                  <a:srgbClr val="007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Периоды риска: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E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июля — 31 июля;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E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июля </a:t>
            </a:r>
            <a:r>
              <a:rPr lang="ru-RU" altLang="ja-JP" sz="1500" dirty="0">
                <a:solidFill>
                  <a:srgbClr val="5E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500" dirty="0">
                <a:solidFill>
                  <a:srgbClr val="5E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31 августа;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E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июля </a:t>
            </a:r>
            <a:r>
              <a:rPr lang="ru-RU" altLang="ja-JP" sz="1500" dirty="0">
                <a:solidFill>
                  <a:srgbClr val="5E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500" dirty="0">
                <a:solidFill>
                  <a:srgbClr val="5E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31 августа; 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E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августа </a:t>
            </a:r>
            <a:r>
              <a:rPr lang="ru-RU" altLang="ja-JP" sz="1500" dirty="0">
                <a:solidFill>
                  <a:srgbClr val="5E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500" dirty="0">
                <a:solidFill>
                  <a:srgbClr val="5E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31 августа.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endParaRPr lang="ru-RU" sz="1500" dirty="0">
              <a:solidFill>
                <a:srgbClr val="5E5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en-US" sz="1500" dirty="0">
              <a:solidFill>
                <a:srgbClr val="5E5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863B22E-DC22-B6BD-6A18-2CC8B4A280C2}"/>
              </a:ext>
            </a:extLst>
          </p:cNvPr>
          <p:cNvSpPr txBox="1">
            <a:spLocks/>
          </p:cNvSpPr>
          <p:nvPr/>
        </p:nvSpPr>
        <p:spPr bwMode="auto">
          <a:xfrm>
            <a:off x="368378" y="502573"/>
            <a:ext cx="6902137" cy="60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200" b="0" dirty="0" err="1">
                <a:solidFill>
                  <a:srgbClr val="007E69"/>
                </a:solidFill>
              </a:rPr>
              <a:t>Агриклайм</a:t>
            </a:r>
            <a:r>
              <a:rPr lang="ru-RU" sz="3200" b="0" baseline="30000" dirty="0">
                <a:solidFill>
                  <a:srgbClr val="007E69"/>
                </a:solidFill>
              </a:rPr>
              <a:t>®</a:t>
            </a:r>
            <a:r>
              <a:rPr lang="ru-RU" sz="3200" b="0" dirty="0">
                <a:solidFill>
                  <a:srgbClr val="007E69"/>
                </a:solidFill>
              </a:rPr>
              <a:t>. </a:t>
            </a:r>
            <a:r>
              <a:rPr lang="ru-RU" sz="3200" b="0" kern="0" dirty="0">
                <a:solidFill>
                  <a:srgbClr val="007E69"/>
                </a:solidFill>
              </a:rPr>
              <a:t>Соя</a:t>
            </a:r>
          </a:p>
          <a:p>
            <a:r>
              <a:rPr lang="ru-RU" sz="3200" b="0" kern="0" dirty="0">
                <a:solidFill>
                  <a:srgbClr val="007E69"/>
                </a:solidFill>
              </a:rPr>
              <a:t>До </a:t>
            </a:r>
            <a:r>
              <a:rPr lang="ru-RU" sz="3200" kern="0" dirty="0">
                <a:solidFill>
                  <a:srgbClr val="007E69"/>
                </a:solidFill>
              </a:rPr>
              <a:t>35</a:t>
            </a:r>
            <a:r>
              <a:rPr lang="ru-RU" sz="3200" b="0" kern="0" dirty="0">
                <a:solidFill>
                  <a:srgbClr val="007E69"/>
                </a:solidFill>
              </a:rPr>
              <a:t> % выплат</a:t>
            </a:r>
            <a:endParaRPr lang="en-US" sz="3200" b="0" kern="0" dirty="0">
              <a:solidFill>
                <a:srgbClr val="007E69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7B1614-CA51-B84E-030F-7EE8C2DF62DA}"/>
              </a:ext>
            </a:extLst>
          </p:cNvPr>
          <p:cNvSpPr txBox="1">
            <a:spLocks/>
          </p:cNvSpPr>
          <p:nvPr/>
        </p:nvSpPr>
        <p:spPr>
          <a:xfrm>
            <a:off x="368378" y="1284374"/>
            <a:ext cx="8988425" cy="1286394"/>
          </a:xfrm>
          <a:prstGeom prst="rect">
            <a:avLst/>
          </a:prstGeom>
        </p:spPr>
        <p:txBody>
          <a:bodyPr/>
          <a:lstStyle>
            <a:lvl1pPr marL="285750" indent="-285750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Font typeface="Arial" charset="0"/>
              <a:buChar char="●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75" indent="-276225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1144588" indent="-287338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19250" indent="-295275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295275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295275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295275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295275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295275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b="1" kern="1200" dirty="0">
                <a:solidFill>
                  <a:srgbClr val="007E69"/>
                </a:solidFill>
                <a:latin typeface="Arial"/>
              </a:rPr>
              <a:t>Погодные риски: </a:t>
            </a:r>
            <a:r>
              <a:rPr lang="ru-RU" sz="1600" kern="1200" dirty="0">
                <a:solidFill>
                  <a:srgbClr val="5E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жара (+33 °С) и засуха; избыточные дожди </a:t>
            </a:r>
          </a:p>
          <a:p>
            <a:pPr marL="0" indent="0">
              <a:buFont typeface="Arial" charset="0"/>
              <a:buNone/>
            </a:pPr>
            <a:r>
              <a:rPr lang="ru-RU" sz="1600" kern="0" dirty="0" err="1">
                <a:solidFill>
                  <a:srgbClr val="5E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Агропроизводитель</a:t>
            </a:r>
            <a:r>
              <a:rPr lang="ru-RU" sz="1600" kern="0" dirty="0">
                <a:solidFill>
                  <a:srgbClr val="5E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включает в программу любой продукт из списка, если:</a:t>
            </a:r>
          </a:p>
          <a:p>
            <a:pPr>
              <a:buClr>
                <a:srgbClr val="007E69"/>
              </a:buClr>
            </a:pPr>
            <a:r>
              <a:rPr lang="ru-RU" sz="1600" kern="0" dirty="0">
                <a:solidFill>
                  <a:srgbClr val="5E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его покупки увеличивается на 15 % (л, кг) к прошлому году;</a:t>
            </a:r>
          </a:p>
          <a:p>
            <a:pPr>
              <a:buClr>
                <a:srgbClr val="007E69"/>
              </a:buClr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Минимальная площадь покрытия — 200 га. </a:t>
            </a:r>
            <a:endParaRPr lang="ru-RU" sz="1600" kern="0" dirty="0">
              <a:solidFill>
                <a:srgbClr val="5E5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Font typeface="Arial" charset="0"/>
              <a:buNone/>
            </a:pPr>
            <a:endParaRPr lang="en-US" sz="1600" kern="0" dirty="0">
              <a:solidFill>
                <a:srgbClr val="5E595D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595A61-B12F-C46A-5A71-6E00CA0AF630}"/>
              </a:ext>
            </a:extLst>
          </p:cNvPr>
          <p:cNvCxnSpPr/>
          <p:nvPr/>
        </p:nvCxnSpPr>
        <p:spPr bwMode="auto">
          <a:xfrm>
            <a:off x="354931" y="2697835"/>
            <a:ext cx="7202316" cy="0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007E69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9BE12C0-4F6C-3DA0-5498-C38BDF00B3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0275" y="1364579"/>
            <a:ext cx="4371725" cy="49180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DA1F69-CBFE-45DD-CC5D-47F1B0289C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0218" y="239210"/>
            <a:ext cx="2365460" cy="72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92387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кала, еда, маленький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76BDC3DC-4067-42AA-A6C3-6E52AE6421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600" y="1"/>
            <a:ext cx="2819399" cy="6159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26B31-FF2F-4F54-954A-104C8C343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472" y="2937503"/>
            <a:ext cx="9010870" cy="3131907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ru-RU" sz="1400" b="1" dirty="0">
                <a:solidFill>
                  <a:srgbClr val="007E69"/>
                </a:solidFill>
              </a:rPr>
              <a:t>П</a:t>
            </a:r>
            <a:r>
              <a:rPr lang="ru-RU" sz="1600" b="1" dirty="0">
                <a:solidFill>
                  <a:srgbClr val="007E69"/>
                </a:solidFill>
              </a:rPr>
              <a:t>ротравитель: </a:t>
            </a:r>
            <a:r>
              <a:rPr lang="ru-RU" sz="1600" dirty="0">
                <a:solidFill>
                  <a:srgbClr val="007E69"/>
                </a:solidFill>
              </a:rPr>
              <a:t>ВАЙБРАНС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 Топ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7E69"/>
                </a:solidFill>
              </a:rPr>
              <a:t>Инсектициды: </a:t>
            </a:r>
            <a:r>
              <a:rPr lang="ru-RU" sz="1600" dirty="0">
                <a:solidFill>
                  <a:srgbClr val="007E69"/>
                </a:solidFill>
              </a:rPr>
              <a:t>АКТАРА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, ВОЛИАМ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 Флекси, ФОРС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endParaRPr lang="ru-RU" sz="1600" dirty="0">
              <a:solidFill>
                <a:srgbClr val="007E69"/>
              </a:solidFill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rgbClr val="007E69"/>
                </a:solidFill>
              </a:rPr>
              <a:t>Гербициды: </a:t>
            </a:r>
            <a:r>
              <a:rPr lang="ru-RU" sz="1600" dirty="0">
                <a:solidFill>
                  <a:srgbClr val="007E69"/>
                </a:solidFill>
              </a:rPr>
              <a:t>БОКСЕР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, ГЕЗАГАРД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endParaRPr lang="ru-RU" sz="1600" dirty="0">
              <a:solidFill>
                <a:srgbClr val="007E69"/>
              </a:solidFill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rgbClr val="007E69"/>
                </a:solidFill>
              </a:rPr>
              <a:t>Фунгициды: </a:t>
            </a:r>
            <a:r>
              <a:rPr lang="ru-RU" sz="1600" dirty="0">
                <a:solidFill>
                  <a:srgbClr val="007E69"/>
                </a:solidFill>
              </a:rPr>
              <a:t>БРАВО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, РИДОМИЛ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 Голд МЦ, РИДОМИЛ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 Голд Р, РЕВУС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 Топ,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7E69"/>
                </a:solidFill>
              </a:rPr>
              <a:t>КАРИАЛ</a:t>
            </a:r>
            <a:r>
              <a:rPr lang="ru-RU" sz="1600" baseline="30000" dirty="0">
                <a:solidFill>
                  <a:srgbClr val="007E69"/>
                </a:solidFill>
              </a:rPr>
              <a:t>® </a:t>
            </a:r>
            <a:r>
              <a:rPr lang="ru-RU" sz="1600" dirty="0">
                <a:solidFill>
                  <a:srgbClr val="007E69"/>
                </a:solidFill>
              </a:rPr>
              <a:t>Флекс, ЮНИФОРМ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, КВАДРИС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,</a:t>
            </a:r>
            <a:r>
              <a:rPr lang="en-US" sz="1600" dirty="0">
                <a:solidFill>
                  <a:srgbClr val="007E69"/>
                </a:solidFill>
              </a:rPr>
              <a:t> </a:t>
            </a:r>
            <a:r>
              <a:rPr lang="ru-RU" sz="1600" dirty="0">
                <a:solidFill>
                  <a:srgbClr val="007E69"/>
                </a:solidFill>
              </a:rPr>
              <a:t>МИРАВИС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, ШИРЛАН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endParaRPr lang="ru-RU" sz="1600" dirty="0">
              <a:solidFill>
                <a:srgbClr val="007E69"/>
              </a:solidFill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rgbClr val="007E69"/>
                </a:solidFill>
              </a:rPr>
              <a:t>Биостимуляторы: </a:t>
            </a:r>
            <a:r>
              <a:rPr lang="ru-RU" sz="1600" dirty="0">
                <a:solidFill>
                  <a:srgbClr val="007E69"/>
                </a:solidFill>
              </a:rPr>
              <a:t>ИЗАБИОН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endParaRPr lang="ru-RU" sz="1600" dirty="0">
              <a:solidFill>
                <a:srgbClr val="007E69"/>
              </a:solidFill>
            </a:endParaRPr>
          </a:p>
          <a:p>
            <a:pPr marL="400050" lvl="1" indent="0">
              <a:buNone/>
            </a:pPr>
            <a:endParaRPr lang="ru-RU" sz="1700" dirty="0">
              <a:solidFill>
                <a:srgbClr val="5E595D"/>
              </a:solidFill>
            </a:endParaRPr>
          </a:p>
          <a:p>
            <a:pPr lvl="1"/>
            <a:endParaRPr lang="ru-RU" sz="1700" dirty="0">
              <a:solidFill>
                <a:srgbClr val="5E595D"/>
              </a:solidFill>
            </a:endParaRPr>
          </a:p>
          <a:p>
            <a:pPr lvl="1"/>
            <a:endParaRPr lang="ru-RU" sz="1700" dirty="0">
              <a:solidFill>
                <a:srgbClr val="5E595D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F9F24F0-2D9C-4491-A0B3-B02438033135}"/>
              </a:ext>
            </a:extLst>
          </p:cNvPr>
          <p:cNvSpPr/>
          <p:nvPr/>
        </p:nvSpPr>
        <p:spPr>
          <a:xfrm>
            <a:off x="368378" y="4899859"/>
            <a:ext cx="32116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007E69"/>
                </a:solidFill>
                <a:latin typeface="+mn-lt"/>
              </a:rPr>
              <a:t>Периоды риска: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E595D"/>
                </a:solidFill>
                <a:latin typeface="+mn-lt"/>
              </a:rPr>
              <a:t>1 июня — 1 июля;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E595D"/>
                </a:solidFill>
                <a:latin typeface="+mn-lt"/>
              </a:rPr>
              <a:t>15 июня — 15 июля; </a:t>
            </a:r>
          </a:p>
          <a:p>
            <a:pPr marL="68580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E595D"/>
                </a:solidFill>
                <a:latin typeface="+mn-lt"/>
              </a:rPr>
              <a:t>1 июля — 1 августа.</a:t>
            </a:r>
            <a:endParaRPr lang="en-US" sz="1600" dirty="0">
              <a:solidFill>
                <a:srgbClr val="5E595D"/>
              </a:solidFill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BCABC9-449C-3199-2843-A5D53837A3EB}"/>
              </a:ext>
            </a:extLst>
          </p:cNvPr>
          <p:cNvSpPr txBox="1">
            <a:spLocks/>
          </p:cNvSpPr>
          <p:nvPr/>
        </p:nvSpPr>
        <p:spPr bwMode="auto">
          <a:xfrm>
            <a:off x="368378" y="502573"/>
            <a:ext cx="6902137" cy="60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200" b="0" dirty="0" err="1">
                <a:solidFill>
                  <a:srgbClr val="007E69"/>
                </a:solidFill>
              </a:rPr>
              <a:t>Агриклайм</a:t>
            </a:r>
            <a:r>
              <a:rPr lang="ru-RU" sz="3200" b="0" baseline="30000" dirty="0">
                <a:solidFill>
                  <a:srgbClr val="007E69"/>
                </a:solidFill>
              </a:rPr>
              <a:t>®</a:t>
            </a:r>
            <a:r>
              <a:rPr lang="ru-RU" sz="3200" b="0" dirty="0">
                <a:solidFill>
                  <a:srgbClr val="007E69"/>
                </a:solidFill>
              </a:rPr>
              <a:t>. </a:t>
            </a:r>
            <a:r>
              <a:rPr lang="ru-RU" sz="3200" b="0" kern="0" dirty="0">
                <a:solidFill>
                  <a:srgbClr val="007E69"/>
                </a:solidFill>
              </a:rPr>
              <a:t>Картофель</a:t>
            </a:r>
          </a:p>
          <a:p>
            <a:r>
              <a:rPr lang="ru-RU" sz="3200" b="0" kern="0" dirty="0">
                <a:solidFill>
                  <a:srgbClr val="007E69"/>
                </a:solidFill>
              </a:rPr>
              <a:t>До </a:t>
            </a:r>
            <a:r>
              <a:rPr lang="ru-RU" sz="3200" kern="0" dirty="0">
                <a:solidFill>
                  <a:srgbClr val="007E69"/>
                </a:solidFill>
              </a:rPr>
              <a:t>35</a:t>
            </a:r>
            <a:r>
              <a:rPr lang="ru-RU" sz="3200" b="0" kern="0" dirty="0">
                <a:solidFill>
                  <a:srgbClr val="007E69"/>
                </a:solidFill>
              </a:rPr>
              <a:t> % выплат</a:t>
            </a:r>
            <a:endParaRPr lang="en-US" sz="3200" b="0" kern="0" dirty="0">
              <a:solidFill>
                <a:srgbClr val="007E69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C62C68-A3B7-850D-24F6-85BEB0E1AC67}"/>
              </a:ext>
            </a:extLst>
          </p:cNvPr>
          <p:cNvSpPr txBox="1">
            <a:spLocks/>
          </p:cNvSpPr>
          <p:nvPr/>
        </p:nvSpPr>
        <p:spPr>
          <a:xfrm>
            <a:off x="368378" y="1383527"/>
            <a:ext cx="8988425" cy="1286394"/>
          </a:xfrm>
          <a:prstGeom prst="rect">
            <a:avLst/>
          </a:prstGeom>
        </p:spPr>
        <p:txBody>
          <a:bodyPr/>
          <a:lstStyle>
            <a:lvl1pPr marL="285750" indent="-285750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Font typeface="Arial" charset="0"/>
              <a:buChar char="●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75" indent="-276225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1144588" indent="-287338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19250" indent="-295275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295275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295275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295275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295275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295275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b="1" kern="1200" dirty="0">
                <a:solidFill>
                  <a:srgbClr val="007E69"/>
                </a:solidFill>
                <a:latin typeface="Arial"/>
              </a:rPr>
              <a:t>Погодные риски: </a:t>
            </a:r>
            <a:r>
              <a:rPr lang="ru-RU" sz="1600" kern="1200" dirty="0">
                <a:solidFill>
                  <a:srgbClr val="5E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засуха</a:t>
            </a:r>
          </a:p>
          <a:p>
            <a:pPr>
              <a:buClr>
                <a:srgbClr val="007E69"/>
              </a:buClr>
            </a:pPr>
            <a:r>
              <a:rPr lang="ru-RU" sz="1600" dirty="0">
                <a:solidFill>
                  <a:srgbClr val="5E595D"/>
                </a:solidFill>
              </a:rPr>
              <a:t>Если в 2022 г. сумма закупки препаратов из списка 4–8 млн — рост 20 %</a:t>
            </a:r>
            <a:r>
              <a:rPr lang="ru-RU" sz="1600" kern="0" dirty="0">
                <a:solidFill>
                  <a:srgbClr val="5E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rgbClr val="007E69"/>
              </a:buClr>
            </a:pPr>
            <a:r>
              <a:rPr lang="ru-RU" sz="1600" dirty="0">
                <a:solidFill>
                  <a:srgbClr val="5E595D"/>
                </a:solidFill>
              </a:rPr>
              <a:t>Если в 2022 г. сумма закупки препаратов из списка больше 8 млн — рост от 10 %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007E69"/>
              </a:buClr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Минимальный порог участия </a:t>
            </a:r>
            <a:r>
              <a:rPr lang="ru-RU" sz="1800" dirty="0">
                <a:solidFill>
                  <a:srgbClr val="5E595D"/>
                </a:solidFill>
              </a:rPr>
              <a:t>—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от 4 млн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kern="0" dirty="0">
              <a:solidFill>
                <a:srgbClr val="5E5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Font typeface="Arial" charset="0"/>
              <a:buNone/>
            </a:pPr>
            <a:endParaRPr lang="en-US" sz="1600" kern="0" dirty="0">
              <a:solidFill>
                <a:srgbClr val="5E595D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07E8E3-44B4-F9F8-06B8-B2F0F571F295}"/>
              </a:ext>
            </a:extLst>
          </p:cNvPr>
          <p:cNvCxnSpPr/>
          <p:nvPr/>
        </p:nvCxnSpPr>
        <p:spPr bwMode="auto">
          <a:xfrm>
            <a:off x="354931" y="2796988"/>
            <a:ext cx="7202316" cy="0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007E69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49E449E-D498-EF1C-1E5D-6CDF412802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0275" y="1364579"/>
            <a:ext cx="4371725" cy="49180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A84E31-7EC4-C57D-C671-B88541B6AB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0218" y="239210"/>
            <a:ext cx="2365460" cy="72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70688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5E296C-DA10-4C6D-BC3D-B533EE5C9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15" y="2933092"/>
            <a:ext cx="8647691" cy="626733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ru-RU" sz="1600" b="1" dirty="0">
                <a:solidFill>
                  <a:srgbClr val="007E69"/>
                </a:solidFill>
              </a:rPr>
              <a:t>Инсектициды: </a:t>
            </a:r>
            <a:r>
              <a:rPr lang="ru-RU" sz="1600" dirty="0">
                <a:solidFill>
                  <a:srgbClr val="007E69"/>
                </a:solidFill>
              </a:rPr>
              <a:t>АКТАРА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, ВЕРТИМЕК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, ВОЛИАМ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 Флекси, ИНСЕГАР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, ЛИРУМ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, ЛЮФОКС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, МАТЧ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, ПРОКЛЭЙМ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, ПРОКЛЭЙМ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 </a:t>
            </a:r>
            <a:r>
              <a:rPr lang="ru-RU" sz="1600" dirty="0" err="1">
                <a:solidFill>
                  <a:srgbClr val="007E69"/>
                </a:solidFill>
              </a:rPr>
              <a:t>Фит</a:t>
            </a:r>
            <a:endParaRPr lang="ru-RU" sz="1600" dirty="0">
              <a:solidFill>
                <a:srgbClr val="007E69"/>
              </a:solidFill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rgbClr val="007E69"/>
                </a:solidFill>
              </a:rPr>
              <a:t>Фунгициды: </a:t>
            </a:r>
            <a:r>
              <a:rPr lang="ru-RU" sz="1600" dirty="0">
                <a:solidFill>
                  <a:srgbClr val="007E69"/>
                </a:solidFill>
              </a:rPr>
              <a:t>МИРАВИС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, ГЕОКС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, ДИНАЛИ</a:t>
            </a:r>
            <a:r>
              <a:rPr lang="ru-RU" sz="1600" baseline="30000" dirty="0">
                <a:solidFill>
                  <a:srgbClr val="007E69"/>
                </a:solidFill>
              </a:rPr>
              <a:t> ®</a:t>
            </a:r>
            <a:r>
              <a:rPr lang="ru-RU" sz="1600" dirty="0">
                <a:solidFill>
                  <a:srgbClr val="007E69"/>
                </a:solidFill>
              </a:rPr>
              <a:t>, СВИТЧ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, СКОР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, ТОПАЗ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, ХОРУС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, </a:t>
            </a:r>
            <a:br>
              <a:rPr lang="ru-RU" sz="1600" dirty="0">
                <a:solidFill>
                  <a:srgbClr val="007E69"/>
                </a:solidFill>
              </a:rPr>
            </a:br>
            <a:r>
              <a:rPr lang="ru-RU" sz="1600" dirty="0">
                <a:solidFill>
                  <a:srgbClr val="007E69"/>
                </a:solidFill>
              </a:rPr>
              <a:t>ЦИДЕЛИ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 Топ, ПЕРГАДО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 Зокс, РИДОМИЛ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 Голд МЦ, РИДОМИЛ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 Голд Р, КВАДРИС</a:t>
            </a:r>
            <a:r>
              <a:rPr lang="ru-RU" sz="1600" baseline="30000" dirty="0">
                <a:solidFill>
                  <a:srgbClr val="007E69"/>
                </a:solidFill>
              </a:rPr>
              <a:t>® 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7E69"/>
                </a:solidFill>
              </a:rPr>
              <a:t>Биостимуляторы и регуляторы роста: </a:t>
            </a:r>
            <a:r>
              <a:rPr lang="ru-RU" sz="1600" dirty="0">
                <a:solidFill>
                  <a:srgbClr val="007E69"/>
                </a:solidFill>
              </a:rPr>
              <a:t>МЕГАФОЛ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  <a:r>
              <a:rPr lang="ru-RU" sz="1600" dirty="0">
                <a:solidFill>
                  <a:srgbClr val="007E69"/>
                </a:solidFill>
              </a:rPr>
              <a:t>, ИЗАБИОН</a:t>
            </a:r>
            <a:r>
              <a:rPr lang="ru-RU" sz="1600" baseline="30000" dirty="0">
                <a:solidFill>
                  <a:srgbClr val="007E69"/>
                </a:solidFill>
              </a:rPr>
              <a:t>®</a:t>
            </a:r>
          </a:p>
          <a:p>
            <a:pPr marL="0" indent="0">
              <a:buNone/>
            </a:pPr>
            <a:endParaRPr lang="ru-RU" sz="1600" dirty="0">
              <a:solidFill>
                <a:srgbClr val="5E595D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D32ECA3-4923-45F8-9432-03EFD5E72031}"/>
              </a:ext>
            </a:extLst>
          </p:cNvPr>
          <p:cNvSpPr/>
          <p:nvPr/>
        </p:nvSpPr>
        <p:spPr>
          <a:xfrm>
            <a:off x="-82188" y="4574199"/>
            <a:ext cx="940525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hangingPunct="0"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007E69"/>
                </a:solidFill>
                <a:latin typeface="+mn-lt"/>
              </a:rPr>
              <a:t>Периоды рисков: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E595D"/>
                </a:solidFill>
                <a:effectLst/>
                <a:latin typeface="+mn-lt"/>
                <a:ea typeface="Calibri" panose="020F0502020204030204" pitchFamily="34" charset="0"/>
              </a:rPr>
              <a:t>15 марта — 15 мая (заморозки –1 °С);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E595D"/>
                </a:solidFill>
                <a:effectLst/>
                <a:latin typeface="+mn-lt"/>
                <a:ea typeface="Calibri" panose="020F0502020204030204" pitchFamily="34" charset="0"/>
              </a:rPr>
              <a:t>15 марта — 15 мая (жара);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E595D"/>
                </a:solidFill>
                <a:effectLst/>
                <a:latin typeface="+mn-lt"/>
                <a:ea typeface="Calibri" panose="020F0502020204030204" pitchFamily="34" charset="0"/>
              </a:rPr>
              <a:t>1 июня — 10 сентября (жара).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2A49D2-7AF9-42A8-8AF2-2C7FB9BD6E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0135" y="0"/>
            <a:ext cx="2811865" cy="614997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E9E1C62-4E2F-5A0A-7DB4-C3D9E2CCA376}"/>
              </a:ext>
            </a:extLst>
          </p:cNvPr>
          <p:cNvSpPr txBox="1">
            <a:spLocks/>
          </p:cNvSpPr>
          <p:nvPr/>
        </p:nvSpPr>
        <p:spPr bwMode="auto">
          <a:xfrm>
            <a:off x="368378" y="502573"/>
            <a:ext cx="6902137" cy="60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200" b="0" dirty="0" err="1">
                <a:solidFill>
                  <a:srgbClr val="007E69"/>
                </a:solidFill>
              </a:rPr>
              <a:t>Агриклайм</a:t>
            </a:r>
            <a:r>
              <a:rPr lang="ru-RU" sz="3200" b="0" baseline="30000" dirty="0">
                <a:solidFill>
                  <a:srgbClr val="007E69"/>
                </a:solidFill>
              </a:rPr>
              <a:t>®</a:t>
            </a:r>
            <a:r>
              <a:rPr lang="ru-RU" sz="3200" b="0" dirty="0">
                <a:solidFill>
                  <a:srgbClr val="007E69"/>
                </a:solidFill>
              </a:rPr>
              <a:t>. </a:t>
            </a:r>
            <a:r>
              <a:rPr lang="ru-RU" sz="3200" b="0" kern="0" dirty="0">
                <a:solidFill>
                  <a:srgbClr val="007E69"/>
                </a:solidFill>
              </a:rPr>
              <a:t>Сады </a:t>
            </a:r>
          </a:p>
          <a:p>
            <a:r>
              <a:rPr lang="ru-RU" sz="3200" b="0" kern="0" dirty="0">
                <a:solidFill>
                  <a:srgbClr val="007E69"/>
                </a:solidFill>
              </a:rPr>
              <a:t>и виноградники. До </a:t>
            </a:r>
            <a:r>
              <a:rPr lang="ru-RU" sz="3200" kern="0" dirty="0">
                <a:solidFill>
                  <a:srgbClr val="007E69"/>
                </a:solidFill>
              </a:rPr>
              <a:t>35</a:t>
            </a:r>
            <a:r>
              <a:rPr lang="ru-RU" sz="3200" b="0" kern="0" dirty="0">
                <a:solidFill>
                  <a:srgbClr val="007E69"/>
                </a:solidFill>
              </a:rPr>
              <a:t> % выплат</a:t>
            </a:r>
            <a:endParaRPr lang="en-US" sz="3200" b="0" kern="0" dirty="0">
              <a:solidFill>
                <a:srgbClr val="007E69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11B13E-0283-C775-52AC-9784CE9ACC03}"/>
              </a:ext>
            </a:extLst>
          </p:cNvPr>
          <p:cNvSpPr txBox="1">
            <a:spLocks/>
          </p:cNvSpPr>
          <p:nvPr/>
        </p:nvSpPr>
        <p:spPr>
          <a:xfrm>
            <a:off x="368378" y="1383527"/>
            <a:ext cx="8988425" cy="1286394"/>
          </a:xfrm>
          <a:prstGeom prst="rect">
            <a:avLst/>
          </a:prstGeom>
        </p:spPr>
        <p:txBody>
          <a:bodyPr/>
          <a:lstStyle>
            <a:lvl1pPr marL="285750" indent="-285750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Font typeface="Arial" charset="0"/>
              <a:buChar char="●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75" indent="-276225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1144588" indent="-287338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19250" indent="-295275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295275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295275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295275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295275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295275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b="1" kern="1200" dirty="0">
                <a:solidFill>
                  <a:srgbClr val="007E69"/>
                </a:solidFill>
                <a:latin typeface="Arial"/>
              </a:rPr>
              <a:t>Погодные риски: </a:t>
            </a:r>
            <a:r>
              <a:rPr lang="ru-RU" sz="1600" kern="1200" dirty="0">
                <a:solidFill>
                  <a:srgbClr val="5E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жара, заморозки</a:t>
            </a:r>
          </a:p>
          <a:p>
            <a:pPr marL="0" indent="0">
              <a:buFont typeface="Arial" charset="0"/>
              <a:buNone/>
            </a:pPr>
            <a:r>
              <a:rPr lang="ru-RU" sz="1600" dirty="0">
                <a:solidFill>
                  <a:srgbClr val="5E595D"/>
                </a:solidFill>
              </a:rPr>
              <a:t>Программа роста </a:t>
            </a:r>
            <a:r>
              <a:rPr lang="ru-RU" sz="1600" kern="0" dirty="0">
                <a:solidFill>
                  <a:srgbClr val="5E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Clr>
                <a:srgbClr val="007E69"/>
              </a:buClr>
            </a:pPr>
            <a:r>
              <a:rPr lang="ru-RU" sz="1600" dirty="0">
                <a:solidFill>
                  <a:srgbClr val="5E595D"/>
                </a:solidFill>
              </a:rPr>
              <a:t>10 % рост суммы закупки продуктов из списка к прошлому году</a:t>
            </a:r>
            <a:r>
              <a:rPr lang="ru-RU" sz="1600" kern="0" dirty="0">
                <a:solidFill>
                  <a:srgbClr val="5E5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rgbClr val="007E69"/>
              </a:buClr>
            </a:pPr>
            <a:r>
              <a:rPr lang="ru-RU" sz="1600" dirty="0">
                <a:solidFill>
                  <a:srgbClr val="5E595D"/>
                </a:solidFill>
              </a:rPr>
              <a:t>Минимальный порог участия  — 9 млн руб.</a:t>
            </a:r>
            <a:endParaRPr lang="en-US" sz="1600" kern="0" dirty="0">
              <a:solidFill>
                <a:srgbClr val="5E595D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225ABE-5B89-86B9-D33C-A748F03EF53B}"/>
              </a:ext>
            </a:extLst>
          </p:cNvPr>
          <p:cNvCxnSpPr/>
          <p:nvPr/>
        </p:nvCxnSpPr>
        <p:spPr bwMode="auto">
          <a:xfrm>
            <a:off x="354931" y="2796988"/>
            <a:ext cx="7202316" cy="0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007E69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FAFA9FE-0C8D-38ED-81CC-303FFE382F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0275" y="1364579"/>
            <a:ext cx="4371725" cy="4918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8D15EC-9CFA-C047-13FC-EE30BC75CE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0218" y="239210"/>
            <a:ext cx="2365460" cy="72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50916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ADDD7F0-ECE1-45A3-A3D0-36AA35F87F2F}"/>
              </a:ext>
            </a:extLst>
          </p:cNvPr>
          <p:cNvSpPr/>
          <p:nvPr/>
        </p:nvSpPr>
        <p:spPr>
          <a:xfrm>
            <a:off x="357089" y="1012427"/>
            <a:ext cx="5163178" cy="5214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Система АгриКлайм</a:t>
            </a:r>
            <a:r>
              <a:rPr lang="ru-RU" sz="1600" baseline="30000" dirty="0">
                <a:latin typeface="+mj-lt"/>
              </a:rPr>
              <a:t>®</a:t>
            </a:r>
            <a:r>
              <a:rPr lang="ru-RU" sz="1600" dirty="0">
                <a:latin typeface="+mj-lt"/>
              </a:rPr>
              <a:t> позволяет оценить риски на полях на основе базы данных 20-летней погодной статистики </a:t>
            </a:r>
            <a:r>
              <a:rPr lang="en-US" sz="1600" dirty="0" err="1">
                <a:latin typeface="+mj-lt"/>
              </a:rPr>
              <a:t>CMORPH</a:t>
            </a:r>
            <a:r>
              <a:rPr lang="ru-RU" sz="1600" dirty="0">
                <a:latin typeface="+mj-lt"/>
              </a:rPr>
              <a:t>.</a:t>
            </a:r>
          </a:p>
          <a:p>
            <a:endParaRPr lang="en-US" sz="1600" dirty="0">
              <a:latin typeface="+mj-lt"/>
            </a:endParaRPr>
          </a:p>
          <a:p>
            <a:r>
              <a:rPr lang="ru-RU" sz="1600" dirty="0">
                <a:latin typeface="+mj-lt"/>
              </a:rPr>
              <a:t>Исторические данные за 20 лет точнее определяют условия погодных рисков для каждого поля.</a:t>
            </a:r>
          </a:p>
          <a:p>
            <a:endParaRPr lang="ru-RU" sz="1600" dirty="0">
              <a:latin typeface="+mj-lt"/>
            </a:endParaRPr>
          </a:p>
          <a:p>
            <a:r>
              <a:rPr lang="ru-RU" sz="1600" dirty="0">
                <a:latin typeface="+mj-lt"/>
              </a:rPr>
              <a:t>Данные предоставляются для каждого географического квадрата площадью примерно </a:t>
            </a:r>
          </a:p>
          <a:p>
            <a:r>
              <a:rPr lang="ru-RU" sz="1600" dirty="0">
                <a:latin typeface="+mj-lt"/>
              </a:rPr>
              <a:t>20 х 20 км по всей территории России.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зависимости от места расположения, климатических и географических особенностей местности каждый квадрат имеет свои условия погодной гарантии.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Погодные данные предоставляются международным провайдером метеоданных </a:t>
            </a:r>
            <a:r>
              <a:rPr lang="en-US" sz="1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MeteoBlue</a:t>
            </a:r>
            <a:r>
              <a:rPr lang="en-US" sz="1600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®</a:t>
            </a:r>
            <a:r>
              <a:rPr lang="ru-RU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1459BA-E871-4874-BFAE-B2E863D26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829" y="2519245"/>
            <a:ext cx="6114291" cy="35815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702F7C-7826-4CCA-9F30-FA257FE18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539" y="1030190"/>
            <a:ext cx="6114292" cy="183428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F201C42-C137-E833-FCED-E22097E8FB3A}"/>
              </a:ext>
            </a:extLst>
          </p:cNvPr>
          <p:cNvSpPr txBox="1">
            <a:spLocks/>
          </p:cNvSpPr>
          <p:nvPr/>
        </p:nvSpPr>
        <p:spPr bwMode="auto">
          <a:xfrm>
            <a:off x="390956" y="307003"/>
            <a:ext cx="6902137" cy="60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defTabSz="95726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200" b="0" kern="0" dirty="0">
                <a:solidFill>
                  <a:srgbClr val="007E69"/>
                </a:solidFill>
              </a:rPr>
              <a:t>Онлайн-система оценки рисков</a:t>
            </a:r>
            <a:endParaRPr lang="en-US" sz="3200" b="0" kern="0" dirty="0">
              <a:solidFill>
                <a:srgbClr val="007E6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A4FC33-20B0-4101-C3B7-77FB398DB8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9439" y="239210"/>
            <a:ext cx="2365460" cy="72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438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28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1WuoArvMjDqn1IXPESS7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svuuTs15CwRmBOZaeW4.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4bUQy205X2JLUwsbiEXUg"/>
</p:tagLst>
</file>

<file path=ppt/theme/theme1.xml><?xml version="1.0" encoding="utf-8"?>
<a:theme xmlns:a="http://schemas.openxmlformats.org/drawingml/2006/main" name="Landscape_Template">
  <a:themeElements>
    <a:clrScheme name="Syngenta 2007">
      <a:dk1>
        <a:srgbClr val="626469"/>
      </a:dk1>
      <a:lt1>
        <a:srgbClr val="FFFFFF"/>
      </a:lt1>
      <a:dk2>
        <a:srgbClr val="5F7800"/>
      </a:dk2>
      <a:lt2>
        <a:srgbClr val="FFB400"/>
      </a:lt2>
      <a:accent1>
        <a:srgbClr val="00A0BE"/>
      </a:accent1>
      <a:accent2>
        <a:srgbClr val="AAB400"/>
      </a:accent2>
      <a:accent3>
        <a:srgbClr val="EB8200"/>
      </a:accent3>
      <a:accent4>
        <a:srgbClr val="82C8DC"/>
      </a:accent4>
      <a:accent5>
        <a:srgbClr val="FFB400"/>
      </a:accent5>
      <a:accent6>
        <a:srgbClr val="5F7800"/>
      </a:accent6>
      <a:hlink>
        <a:srgbClr val="EB8200"/>
      </a:hlink>
      <a:folHlink>
        <a:srgbClr val="82C8DC"/>
      </a:folHlink>
    </a:clrScheme>
    <a:fontScheme name="Printout Syngenta 20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6350" cap="flat" cmpd="sng" algn="ctr">
          <a:solidFill>
            <a:schemeClr val="folHlink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6350" cap="flat" cmpd="sng" algn="ctr">
          <a:solidFill>
            <a:schemeClr val="folHlink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normAutofit/>
      </a:bodyPr>
      <a:lstStyle>
        <a:defPPr>
          <a:spcBef>
            <a:spcPts val="0"/>
          </a:spcBef>
          <a:spcAft>
            <a:spcPts val="600"/>
          </a:spcAft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D0D3D19D-5CE0-4597-9FFA-21ADE5D5A929}" vid="{FDEA4973-2CFF-486A-B2BE-21EAAD152F8F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yngenta: For external use only">
  <a:themeElements>
    <a:clrScheme name="Syngenta 2007">
      <a:dk1>
        <a:srgbClr val="626469"/>
      </a:dk1>
      <a:lt1>
        <a:srgbClr val="FFFFFF"/>
      </a:lt1>
      <a:dk2>
        <a:srgbClr val="5F7800"/>
      </a:dk2>
      <a:lt2>
        <a:srgbClr val="FFB400"/>
      </a:lt2>
      <a:accent1>
        <a:srgbClr val="00A0BE"/>
      </a:accent1>
      <a:accent2>
        <a:srgbClr val="AAB400"/>
      </a:accent2>
      <a:accent3>
        <a:srgbClr val="EB8200"/>
      </a:accent3>
      <a:accent4>
        <a:srgbClr val="82C8DC"/>
      </a:accent4>
      <a:accent5>
        <a:srgbClr val="FFB400"/>
      </a:accent5>
      <a:accent6>
        <a:srgbClr val="5F7800"/>
      </a:accent6>
      <a:hlink>
        <a:srgbClr val="EB8200"/>
      </a:hlink>
      <a:folHlink>
        <a:srgbClr val="82C8DC"/>
      </a:folHlink>
    </a:clrScheme>
    <a:fontScheme name="Syngenta 20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635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2"/>
        </a:solidFill>
        <a:ln w="635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</a:spPr>
      <a:bodyPr/>
      <a:lstStyle/>
    </a:lnDef>
    <a:txDef>
      <a:spPr>
        <a:noFill/>
      </a:spPr>
      <a:bodyPr wrap="square" rtlCol="0">
        <a:normAutofit/>
      </a:bodyPr>
      <a:lstStyle>
        <a:defPPr>
          <a:spcBef>
            <a:spcPts val="600"/>
          </a:spcBef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D0D3D19D-5CE0-4597-9FFA-21ADE5D5A929}" vid="{3906D39B-9501-46E0-906A-04FB783625A0}"/>
    </a:ext>
  </a:extLst>
</a:theme>
</file>

<file path=ppt/theme/theme4.xml><?xml version="1.0" encoding="utf-8"?>
<a:theme xmlns:a="http://schemas.openxmlformats.org/drawingml/2006/main" name="1_Landscape_Template">
  <a:themeElements>
    <a:clrScheme name="Syngenta 2007">
      <a:dk1>
        <a:srgbClr val="626469"/>
      </a:dk1>
      <a:lt1>
        <a:srgbClr val="FFFFFF"/>
      </a:lt1>
      <a:dk2>
        <a:srgbClr val="5F7800"/>
      </a:dk2>
      <a:lt2>
        <a:srgbClr val="FFB400"/>
      </a:lt2>
      <a:accent1>
        <a:srgbClr val="00A0BE"/>
      </a:accent1>
      <a:accent2>
        <a:srgbClr val="AAB400"/>
      </a:accent2>
      <a:accent3>
        <a:srgbClr val="EB8200"/>
      </a:accent3>
      <a:accent4>
        <a:srgbClr val="82C8DC"/>
      </a:accent4>
      <a:accent5>
        <a:srgbClr val="FFB400"/>
      </a:accent5>
      <a:accent6>
        <a:srgbClr val="5F7800"/>
      </a:accent6>
      <a:hlink>
        <a:srgbClr val="EB8200"/>
      </a:hlink>
      <a:folHlink>
        <a:srgbClr val="82C8DC"/>
      </a:folHlink>
    </a:clrScheme>
    <a:fontScheme name="Printout Syngenta 20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6350" cap="flat" cmpd="sng" algn="ctr">
          <a:solidFill>
            <a:schemeClr val="folHlink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6350" cap="flat" cmpd="sng" algn="ctr">
          <a:solidFill>
            <a:schemeClr val="folHlink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normAutofit/>
      </a:bodyPr>
      <a:lstStyle>
        <a:defPPr>
          <a:spcBef>
            <a:spcPts val="0"/>
          </a:spcBef>
          <a:spcAft>
            <a:spcPts val="600"/>
          </a:spcAft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D0D3D19D-5CE0-4597-9FFA-21ADE5D5A929}" vid="{FDEA4973-2CFF-486A-B2BE-21EAAD152F8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1ECFB5E50A904F9B319DEA07262B14" ma:contentTypeVersion="13" ma:contentTypeDescription="Create a new document." ma:contentTypeScope="" ma:versionID="e475197242b3e3813105c21c4ebbbe5d">
  <xsd:schema xmlns:xsd="http://www.w3.org/2001/XMLSchema" xmlns:xs="http://www.w3.org/2001/XMLSchema" xmlns:p="http://schemas.microsoft.com/office/2006/metadata/properties" xmlns:ns3="0af7c692-0e5a-4e4e-a818-a1e1c7bee6a2" xmlns:ns4="eade6fa8-7e72-44ba-bdce-3de84c812010" targetNamespace="http://schemas.microsoft.com/office/2006/metadata/properties" ma:root="true" ma:fieldsID="26b8c0b8af98bd86f8599ae1183c27c9" ns3:_="" ns4:_="">
    <xsd:import namespace="0af7c692-0e5a-4e4e-a818-a1e1c7bee6a2"/>
    <xsd:import namespace="eade6fa8-7e72-44ba-bdce-3de84c8120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7c692-0e5a-4e4e-a818-a1e1c7bee6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e6fa8-7e72-44ba-bdce-3de84c81201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AE8665-B2C0-4D54-B87F-C565FFFA3B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9FDEA5-4988-4856-BA35-6E2D7D59A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f7c692-0e5a-4e4e-a818-a1e1c7bee6a2"/>
    <ds:schemaRef ds:uri="eade6fa8-7e72-44ba-bdce-3de84c8120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D4D229-DB82-461E-B023-47C315A7ECA7}">
  <ds:schemaRefs>
    <ds:schemaRef ds:uri="eade6fa8-7e72-44ba-bdce-3de84c812010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0af7c692-0e5a-4e4e-a818-a1e1c7bee6a2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Syngenta wide screen template</Template>
  <TotalTime>59099</TotalTime>
  <Words>1193</Words>
  <Application>Microsoft Office PowerPoint</Application>
  <PresentationFormat>Широкоэкранный</PresentationFormat>
  <Paragraphs>142</Paragraphs>
  <Slides>12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Landscape_Template</vt:lpstr>
      <vt:lpstr>Custom Design</vt:lpstr>
      <vt:lpstr>Syngenta: For external use only</vt:lpstr>
      <vt:lpstr>1_Landscape_Template</vt:lpstr>
      <vt:lpstr>think-cell Slide</vt:lpstr>
      <vt:lpstr>Презентация PowerPoint</vt:lpstr>
      <vt:lpstr>Презентация PowerPoint</vt:lpstr>
      <vt:lpstr>Агриклайм®. Зерновые  До 35 % выплат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Syngenta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Sheridan Patrick Frank CHBS</dc:creator>
  <cp:lastModifiedBy>Skorikova Maria RUMO</cp:lastModifiedBy>
  <cp:revision>474</cp:revision>
  <cp:lastPrinted>2022-10-19T12:34:19Z</cp:lastPrinted>
  <dcterms:created xsi:type="dcterms:W3CDTF">2020-04-24T17:42:59Z</dcterms:created>
  <dcterms:modified xsi:type="dcterms:W3CDTF">2023-03-10T13:17:27Z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0x010100921ECFB5E50A904F9B319DEA07262B14</vt:lpwstr>
  </property>
</Properties>
</file>